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Lora" pitchFamily="2" charset="0"/>
      <p:regular r:id="rId11"/>
      <p:bold r:id="rId12"/>
      <p:italic r:id="rId13"/>
      <p:boldItalic r:id="rId14"/>
    </p:embeddedFont>
    <p:embeddedFont>
      <p:font typeface="Quattrocento Sans" panose="020B0502050000020003" pitchFamily="34" charset="0"/>
      <p:regular r:id="rId15"/>
      <p:bold r:id="rId16"/>
      <p:italic r:id="rId17"/>
      <p:boldItalic r:id="rId18"/>
    </p:embeddedFont>
    <p:embeddedFont>
      <p:font typeface="Roboto" panose="020000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0"/>
  </p:normalViewPr>
  <p:slideViewPr>
    <p:cSldViewPr snapToGrid="0" snapToObjects="1">
      <p:cViewPr varScale="1">
        <p:scale>
          <a:sx n="107" d="100"/>
          <a:sy n="107" d="100"/>
        </p:scale>
        <p:origin x="754"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d5a3b4cb58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d5a3b4cb58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206c3cb3_27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206c3cb3_27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f6c35ca3b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f6c35ca3b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f6c35ca3b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f6c35ca3b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400"/>
              <a:buNone/>
              <a:defRPr sz="1400">
                <a:highlight>
                  <a:schemeClr val="accent1"/>
                </a:highlight>
              </a:defRPr>
            </a:lvl1pPr>
            <a:lvl2pPr lvl="1" rtl="0">
              <a:spcBef>
                <a:spcPts val="0"/>
              </a:spcBef>
              <a:spcAft>
                <a:spcPts val="0"/>
              </a:spcAft>
              <a:buClr>
                <a:schemeClr val="dk2"/>
              </a:buClr>
              <a:buSzPts val="1400"/>
              <a:buNone/>
              <a:defRPr sz="1400">
                <a:solidFill>
                  <a:schemeClr val="dk2"/>
                </a:solidFill>
                <a:highlight>
                  <a:schemeClr val="accent1"/>
                </a:highlight>
              </a:defRPr>
            </a:lvl2pPr>
            <a:lvl3pPr lvl="2" rtl="0">
              <a:spcBef>
                <a:spcPts val="0"/>
              </a:spcBef>
              <a:spcAft>
                <a:spcPts val="0"/>
              </a:spcAft>
              <a:buClr>
                <a:schemeClr val="dk2"/>
              </a:buClr>
              <a:buSzPts val="1400"/>
              <a:buNone/>
              <a:defRPr sz="1400">
                <a:solidFill>
                  <a:schemeClr val="dk2"/>
                </a:solidFill>
                <a:highlight>
                  <a:schemeClr val="accent1"/>
                </a:highlight>
              </a:defRPr>
            </a:lvl3pPr>
            <a:lvl4pPr lvl="3" rtl="0">
              <a:spcBef>
                <a:spcPts val="0"/>
              </a:spcBef>
              <a:spcAft>
                <a:spcPts val="0"/>
              </a:spcAft>
              <a:buClr>
                <a:schemeClr val="dk2"/>
              </a:buClr>
              <a:buSzPts val="1400"/>
              <a:buNone/>
              <a:defRPr sz="1400">
                <a:solidFill>
                  <a:schemeClr val="dk2"/>
                </a:solidFill>
                <a:highlight>
                  <a:schemeClr val="accent1"/>
                </a:highlight>
              </a:defRPr>
            </a:lvl4pPr>
            <a:lvl5pPr lvl="4" rtl="0">
              <a:spcBef>
                <a:spcPts val="0"/>
              </a:spcBef>
              <a:spcAft>
                <a:spcPts val="0"/>
              </a:spcAft>
              <a:buClr>
                <a:schemeClr val="dk2"/>
              </a:buClr>
              <a:buSzPts val="1400"/>
              <a:buNone/>
              <a:defRPr sz="1400">
                <a:solidFill>
                  <a:schemeClr val="dk2"/>
                </a:solidFill>
                <a:highlight>
                  <a:schemeClr val="accent1"/>
                </a:highlight>
              </a:defRPr>
            </a:lvl5pPr>
            <a:lvl6pPr lvl="5" rtl="0">
              <a:spcBef>
                <a:spcPts val="0"/>
              </a:spcBef>
              <a:spcAft>
                <a:spcPts val="0"/>
              </a:spcAft>
              <a:buClr>
                <a:schemeClr val="dk2"/>
              </a:buClr>
              <a:buSzPts val="1400"/>
              <a:buNone/>
              <a:defRPr sz="1400">
                <a:solidFill>
                  <a:schemeClr val="dk2"/>
                </a:solidFill>
                <a:highlight>
                  <a:schemeClr val="accent1"/>
                </a:highlight>
              </a:defRPr>
            </a:lvl6pPr>
            <a:lvl7pPr lvl="6" rtl="0">
              <a:spcBef>
                <a:spcPts val="0"/>
              </a:spcBef>
              <a:spcAft>
                <a:spcPts val="0"/>
              </a:spcAft>
              <a:buClr>
                <a:schemeClr val="dk2"/>
              </a:buClr>
              <a:buSzPts val="1400"/>
              <a:buNone/>
              <a:defRPr sz="1400">
                <a:solidFill>
                  <a:schemeClr val="dk2"/>
                </a:solidFill>
                <a:highlight>
                  <a:schemeClr val="accent1"/>
                </a:highlight>
              </a:defRPr>
            </a:lvl7pPr>
            <a:lvl8pPr lvl="7" rtl="0">
              <a:spcBef>
                <a:spcPts val="0"/>
              </a:spcBef>
              <a:spcAft>
                <a:spcPts val="0"/>
              </a:spcAft>
              <a:buClr>
                <a:schemeClr val="dk2"/>
              </a:buClr>
              <a:buSzPts val="1400"/>
              <a:buNone/>
              <a:defRPr sz="1400">
                <a:solidFill>
                  <a:schemeClr val="dk2"/>
                </a:solidFill>
                <a:highlight>
                  <a:schemeClr val="accent1"/>
                </a:highlight>
              </a:defRPr>
            </a:lvl8pPr>
            <a:lvl9pPr lvl="8" rtl="0">
              <a:spcBef>
                <a:spcPts val="0"/>
              </a:spcBef>
              <a:spcAft>
                <a:spcPts val="0"/>
              </a:spcAft>
              <a:buClr>
                <a:schemeClr val="dk2"/>
              </a:buClr>
              <a:buSzPts val="1400"/>
              <a:buNone/>
              <a:defRPr sz="1400">
                <a:solidFill>
                  <a:schemeClr val="dk2"/>
                </a:solidFill>
                <a:highlight>
                  <a:schemeClr val="accent1"/>
                </a:highlight>
              </a:defRPr>
            </a:lvl9pPr>
          </a:lstStyle>
          <a:p>
            <a:endParaRPr/>
          </a:p>
        </p:txBody>
      </p:sp>
      <p:cxnSp>
        <p:nvCxnSpPr>
          <p:cNvPr id="15" name="Google Shape;15;p3"/>
          <p:cNvCxnSpPr/>
          <p:nvPr/>
        </p:nvCxnSpPr>
        <p:spPr>
          <a:xfrm>
            <a:off x="-6025" y="2571762"/>
            <a:ext cx="1984500" cy="0"/>
          </a:xfrm>
          <a:prstGeom prst="straightConnector1">
            <a:avLst/>
          </a:prstGeom>
          <a:noFill/>
          <a:ln w="9525" cap="flat" cmpd="sng">
            <a:solidFill>
              <a:srgbClr val="CCCCCC"/>
            </a:solidFill>
            <a:prstDash val="solid"/>
            <a:round/>
            <a:headEnd type="none" w="med" len="med"/>
            <a:tailEnd type="none" w="med" len="med"/>
          </a:ln>
        </p:spPr>
      </p:cxnSp>
      <p:sp>
        <p:nvSpPr>
          <p:cNvPr id="16" name="Google Shape;16;p3"/>
          <p:cNvSpPr/>
          <p:nvPr/>
        </p:nvSpPr>
        <p:spPr>
          <a:xfrm>
            <a:off x="1117950" y="228825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2022225" y="1693523"/>
            <a:ext cx="3787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18" name="Google Shape;18;p3"/>
          <p:cNvCxnSpPr/>
          <p:nvPr/>
        </p:nvCxnSpPr>
        <p:spPr>
          <a:xfrm>
            <a:off x="5898975" y="2571750"/>
            <a:ext cx="3251100" cy="0"/>
          </a:xfrm>
          <a:prstGeom prst="straightConnector1">
            <a:avLst/>
          </a:prstGeom>
          <a:noFill/>
          <a:ln w="9525" cap="flat" cmpd="sng">
            <a:solidFill>
              <a:srgbClr val="CCCCCC"/>
            </a:solidFill>
            <a:prstDash val="solid"/>
            <a:round/>
            <a:headEnd type="none" w="med" len="med"/>
            <a:tailEnd type="none" w="med" len="med"/>
          </a:ln>
        </p:spPr>
      </p:cxnSp>
      <p:sp>
        <p:nvSpPr>
          <p:cNvPr id="19" name="Google Shape;19;p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lvl1pPr marL="457200" lvl="0" indent="-381000" algn="ctr" rtl="0">
              <a:spcBef>
                <a:spcPts val="600"/>
              </a:spcBef>
              <a:spcAft>
                <a:spcPts val="0"/>
              </a:spcAft>
              <a:buSzPts val="2400"/>
              <a:buFont typeface="Lora"/>
              <a:buChar char="◉"/>
              <a:defRPr sz="2400" i="1">
                <a:latin typeface="Lora"/>
                <a:ea typeface="Lora"/>
                <a:cs typeface="Lora"/>
                <a:sym typeface="Lora"/>
              </a:defRPr>
            </a:lvl1pPr>
            <a:lvl2pPr marL="914400" lvl="1" indent="-355600" algn="ctr" rtl="0">
              <a:spcBef>
                <a:spcPts val="0"/>
              </a:spcBef>
              <a:spcAft>
                <a:spcPts val="0"/>
              </a:spcAft>
              <a:buSzPts val="2000"/>
              <a:buFont typeface="Lora"/>
              <a:buChar char="○"/>
              <a:defRPr i="1">
                <a:latin typeface="Lora"/>
                <a:ea typeface="Lora"/>
                <a:cs typeface="Lora"/>
                <a:sym typeface="Lora"/>
              </a:defRPr>
            </a:lvl2pPr>
            <a:lvl3pPr marL="1371600" lvl="2" indent="-355600" algn="ctr" rtl="0">
              <a:spcBef>
                <a:spcPts val="0"/>
              </a:spcBef>
              <a:spcAft>
                <a:spcPts val="0"/>
              </a:spcAft>
              <a:buSzPts val="2000"/>
              <a:buFont typeface="Lora"/>
              <a:buChar char="■"/>
              <a:defRPr i="1">
                <a:latin typeface="Lora"/>
                <a:ea typeface="Lora"/>
                <a:cs typeface="Lora"/>
                <a:sym typeface="Lora"/>
              </a:defRPr>
            </a:lvl3pPr>
            <a:lvl4pPr marL="1828800" lvl="3" indent="-381000" algn="ctr" rtl="0">
              <a:spcBef>
                <a:spcPts val="0"/>
              </a:spcBef>
              <a:spcAft>
                <a:spcPts val="0"/>
              </a:spcAft>
              <a:buSzPts val="2400"/>
              <a:buFont typeface="Lora"/>
              <a:buChar char="●"/>
              <a:defRPr sz="2400" i="1">
                <a:latin typeface="Lora"/>
                <a:ea typeface="Lora"/>
                <a:cs typeface="Lora"/>
                <a:sym typeface="Lora"/>
              </a:defRPr>
            </a:lvl4pPr>
            <a:lvl5pPr marL="2286000" lvl="4" indent="-381000" algn="ctr" rtl="0">
              <a:spcBef>
                <a:spcPts val="0"/>
              </a:spcBef>
              <a:spcAft>
                <a:spcPts val="0"/>
              </a:spcAft>
              <a:buSzPts val="2400"/>
              <a:buFont typeface="Lora"/>
              <a:buChar char="○"/>
              <a:defRPr sz="2400" i="1">
                <a:latin typeface="Lora"/>
                <a:ea typeface="Lora"/>
                <a:cs typeface="Lora"/>
                <a:sym typeface="Lora"/>
              </a:defRPr>
            </a:lvl5pPr>
            <a:lvl6pPr marL="2743200" lvl="5" indent="-381000" algn="ctr" rtl="0">
              <a:spcBef>
                <a:spcPts val="0"/>
              </a:spcBef>
              <a:spcAft>
                <a:spcPts val="0"/>
              </a:spcAft>
              <a:buSzPts val="2400"/>
              <a:buFont typeface="Lora"/>
              <a:buChar char="■"/>
              <a:defRPr sz="2400" i="1">
                <a:latin typeface="Lora"/>
                <a:ea typeface="Lora"/>
                <a:cs typeface="Lora"/>
                <a:sym typeface="Lora"/>
              </a:defRPr>
            </a:lvl6pPr>
            <a:lvl7pPr marL="3200400" lvl="6" indent="-381000" algn="ctr" rtl="0">
              <a:spcBef>
                <a:spcPts val="0"/>
              </a:spcBef>
              <a:spcAft>
                <a:spcPts val="0"/>
              </a:spcAft>
              <a:buSzPts val="2400"/>
              <a:buFont typeface="Lora"/>
              <a:buChar char="●"/>
              <a:defRPr sz="2400" i="1">
                <a:latin typeface="Lora"/>
                <a:ea typeface="Lora"/>
                <a:cs typeface="Lora"/>
                <a:sym typeface="Lora"/>
              </a:defRPr>
            </a:lvl7pPr>
            <a:lvl8pPr marL="3657600" lvl="7" indent="-381000" algn="ctr" rtl="0">
              <a:spcBef>
                <a:spcPts val="0"/>
              </a:spcBef>
              <a:spcAft>
                <a:spcPts val="0"/>
              </a:spcAft>
              <a:buSzPts val="2400"/>
              <a:buFont typeface="Lora"/>
              <a:buChar char="○"/>
              <a:defRPr sz="2400" i="1">
                <a:latin typeface="Lora"/>
                <a:ea typeface="Lora"/>
                <a:cs typeface="Lora"/>
                <a:sym typeface="Lora"/>
              </a:defRPr>
            </a:lvl8pPr>
            <a:lvl9pPr marL="4114800" lvl="8" indent="-381000" algn="ctr">
              <a:spcBef>
                <a:spcPts val="0"/>
              </a:spcBef>
              <a:spcAft>
                <a:spcPts val="0"/>
              </a:spcAft>
              <a:buSzPts val="2400"/>
              <a:buFont typeface="Lora"/>
              <a:buChar char="■"/>
              <a:defRPr sz="2400" i="1">
                <a:latin typeface="Lora"/>
                <a:ea typeface="Lora"/>
                <a:cs typeface="Lora"/>
                <a:sym typeface="Lora"/>
              </a:defRPr>
            </a:lvl9pPr>
          </a:lstStyle>
          <a:p>
            <a:endParaRPr/>
          </a:p>
        </p:txBody>
      </p:sp>
      <p:cxnSp>
        <p:nvCxnSpPr>
          <p:cNvPr id="22" name="Google Shape;22;p4"/>
          <p:cNvCxnSpPr/>
          <p:nvPr/>
        </p:nvCxnSpPr>
        <p:spPr>
          <a:xfrm>
            <a:off x="4584075" y="3676500"/>
            <a:ext cx="0" cy="1480500"/>
          </a:xfrm>
          <a:prstGeom prst="straightConnector1">
            <a:avLst/>
          </a:prstGeom>
          <a:noFill/>
          <a:ln w="9525" cap="flat" cmpd="sng">
            <a:solidFill>
              <a:srgbClr val="CCCCCC"/>
            </a:solidFill>
            <a:prstDash val="solid"/>
            <a:round/>
            <a:headEnd type="none" w="med" len="med"/>
            <a:tailEnd type="none" w="med" len="med"/>
          </a:ln>
        </p:spPr>
      </p:cxnSp>
      <p:sp>
        <p:nvSpPr>
          <p:cNvPr id="23" name="Google Shape;23;p4"/>
          <p:cNvSpPr/>
          <p:nvPr/>
        </p:nvSpPr>
        <p:spPr>
          <a:xfrm>
            <a:off x="4288500" y="3393000"/>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p:nvPr/>
        </p:nvSpPr>
        <p:spPr>
          <a:xfrm>
            <a:off x="3593400" y="3412652"/>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Lora"/>
                <a:ea typeface="Lora"/>
                <a:cs typeface="Lora"/>
                <a:sym typeface="Lora"/>
              </a:rPr>
              <a:t>“</a:t>
            </a:r>
            <a:endParaRPr sz="3600" b="1">
              <a:latin typeface="Lora"/>
              <a:ea typeface="Lora"/>
              <a:cs typeface="Lora"/>
              <a:sym typeface="Lora"/>
            </a:endParaRPr>
          </a:p>
        </p:txBody>
      </p:sp>
      <p:sp>
        <p:nvSpPr>
          <p:cNvPr id="25" name="Google Shape;25;p4"/>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8" name="Google Shape;28;p5"/>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30" name="Google Shape;30;p5"/>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31" name="Google Shape;31;p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32" name="Google Shape;32;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5" name="Google Shape;35;p6"/>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37" name="Google Shape;37;p6"/>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38" name="Google Shape;38;p6"/>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0" name="Google Shape;40;p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3" name="Google Shape;43;p7"/>
          <p:cNvSpPr txBox="1">
            <a:spLocks noGrp="1"/>
          </p:cNvSpPr>
          <p:nvPr>
            <p:ph type="body" idx="1"/>
          </p:nvPr>
        </p:nvSpPr>
        <p:spPr>
          <a:xfrm>
            <a:off x="1381250"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4" name="Google Shape;44;p7"/>
          <p:cNvSpPr txBox="1">
            <a:spLocks noGrp="1"/>
          </p:cNvSpPr>
          <p:nvPr>
            <p:ph type="body" idx="2"/>
          </p:nvPr>
        </p:nvSpPr>
        <p:spPr>
          <a:xfrm>
            <a:off x="3834912"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5" name="Google Shape;45;p7"/>
          <p:cNvSpPr txBox="1">
            <a:spLocks noGrp="1"/>
          </p:cNvSpPr>
          <p:nvPr>
            <p:ph type="body" idx="3"/>
          </p:nvPr>
        </p:nvSpPr>
        <p:spPr>
          <a:xfrm>
            <a:off x="6288573" y="1651075"/>
            <a:ext cx="2334000" cy="31224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46" name="Google Shape;46;p7"/>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47" name="Google Shape;47;p7"/>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7"/>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49" name="Google Shape;49;p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1381250" y="896112"/>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cxnSp>
        <p:nvCxnSpPr>
          <p:cNvPr id="52" name="Google Shape;52;p8"/>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53" name="Google Shape;53;p8"/>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8"/>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
        <p:nvSpPr>
          <p:cNvPr id="55" name="Google Shape;55;p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9"/>
          <p:cNvSpPr txBox="1">
            <a:spLocks noGrp="1"/>
          </p:cNvSpPr>
          <p:nvPr>
            <p:ph type="body" idx="1"/>
          </p:nvPr>
        </p:nvSpPr>
        <p:spPr>
          <a:xfrm>
            <a:off x="1990450" y="4037375"/>
            <a:ext cx="5163000" cy="519600"/>
          </a:xfrm>
          <a:prstGeom prst="rect">
            <a:avLst/>
          </a:prstGeom>
        </p:spPr>
        <p:txBody>
          <a:bodyPr spcFirstLastPara="1" wrap="square" lIns="91425" tIns="91425" rIns="91425" bIns="91425" anchor="b" anchorCtr="0">
            <a:noAutofit/>
          </a:bodyPr>
          <a:lstStyle>
            <a:lvl1pPr marL="457200" lvl="0" indent="-228600" algn="ctr">
              <a:spcBef>
                <a:spcPts val="360"/>
              </a:spcBef>
              <a:spcAft>
                <a:spcPts val="0"/>
              </a:spcAft>
              <a:buSzPts val="1400"/>
              <a:buFont typeface="Lora"/>
              <a:buNone/>
              <a:defRPr sz="1400" i="1">
                <a:latin typeface="Lora"/>
                <a:ea typeface="Lora"/>
                <a:cs typeface="Lora"/>
                <a:sym typeface="Lora"/>
              </a:defRPr>
            </a:lvl1pPr>
          </a:lstStyle>
          <a:p>
            <a:endParaRPr/>
          </a:p>
        </p:txBody>
      </p:sp>
      <p:cxnSp>
        <p:nvCxnSpPr>
          <p:cNvPr id="58" name="Google Shape;58;p9"/>
          <p:cNvCxnSpPr/>
          <p:nvPr/>
        </p:nvCxnSpPr>
        <p:spPr>
          <a:xfrm>
            <a:off x="-6025" y="4666129"/>
            <a:ext cx="9162000" cy="0"/>
          </a:xfrm>
          <a:prstGeom prst="straightConnector1">
            <a:avLst/>
          </a:prstGeom>
          <a:noFill/>
          <a:ln w="9525" cap="flat" cmpd="sng">
            <a:solidFill>
              <a:srgbClr val="CCCCCC"/>
            </a:solidFill>
            <a:prstDash val="solid"/>
            <a:round/>
            <a:headEnd type="none" w="med" len="med"/>
            <a:tailEnd type="none" w="med" len="med"/>
          </a:ln>
        </p:spPr>
      </p:cxnSp>
      <p:sp>
        <p:nvSpPr>
          <p:cNvPr id="59" name="Google Shape;59;p9"/>
          <p:cNvSpPr/>
          <p:nvPr/>
        </p:nvSpPr>
        <p:spPr>
          <a:xfrm>
            <a:off x="4457400" y="4551496"/>
            <a:ext cx="229200" cy="22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sldNum" idx="12"/>
          </p:nvPr>
        </p:nvSpPr>
        <p:spPr>
          <a:xfrm>
            <a:off x="4297650" y="4780700"/>
            <a:ext cx="548700" cy="362700"/>
          </a:xfrm>
          <a:prstGeom prst="rect">
            <a:avLst/>
          </a:prstGeom>
        </p:spPr>
        <p:txBody>
          <a:bodyPr spcFirstLastPara="1" wrap="square" lIns="91425" tIns="91425" rIns="91425" bIns="91425" anchor="ctr"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cxnSp>
        <p:nvCxnSpPr>
          <p:cNvPr id="62" name="Google Shape;62;p10"/>
          <p:cNvCxnSpPr/>
          <p:nvPr/>
        </p:nvCxnSpPr>
        <p:spPr>
          <a:xfrm>
            <a:off x="-6025" y="4513729"/>
            <a:ext cx="9162000" cy="0"/>
          </a:xfrm>
          <a:prstGeom prst="straightConnector1">
            <a:avLst/>
          </a:prstGeom>
          <a:noFill/>
          <a:ln w="9525" cap="flat" cmpd="sng">
            <a:solidFill>
              <a:srgbClr val="CCCCCC"/>
            </a:solidFill>
            <a:prstDash val="solid"/>
            <a:round/>
            <a:headEnd type="none" w="med" len="med"/>
            <a:tailEnd type="none" w="med" len="med"/>
          </a:ln>
        </p:spPr>
      </p:cxnSp>
      <p:sp>
        <p:nvSpPr>
          <p:cNvPr id="63" name="Google Shape;63;p10"/>
          <p:cNvSpPr/>
          <p:nvPr/>
        </p:nvSpPr>
        <p:spPr>
          <a:xfrm>
            <a:off x="4293700" y="4235405"/>
            <a:ext cx="556500" cy="556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txBox="1">
            <a:spLocks noGrp="1"/>
          </p:cNvSpPr>
          <p:nvPr>
            <p:ph type="sldNum" idx="12"/>
          </p:nvPr>
        </p:nvSpPr>
        <p:spPr>
          <a:xfrm>
            <a:off x="4297650" y="4791900"/>
            <a:ext cx="548700" cy="351600"/>
          </a:xfrm>
          <a:prstGeom prst="rect">
            <a:avLst/>
          </a:prstGeom>
        </p:spPr>
        <p:txBody>
          <a:bodyPr spcFirstLastPara="1" wrap="square" lIns="91425" tIns="91425" rIns="91425" bIns="91425" anchor="ctr"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marL="914400" lvl="1"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marL="1371600" lvl="2" indent="-355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marL="1828800" lvl="3" indent="-3429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marL="2286000" lvl="4"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marL="2743200" lvl="5"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marL="3200400" lvl="6"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marL="3657600" lvl="7"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marL="4114800" lvl="8" indent="-3429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a:endParaRPr/>
          </a:p>
        </p:txBody>
      </p:sp>
      <p:sp>
        <p:nvSpPr>
          <p:cNvPr id="7" name="Google Shape;7;p1"/>
          <p:cNvSpPr txBox="1">
            <a:spLocks noGrp="1"/>
          </p:cNvSpPr>
          <p:nvPr>
            <p:ph type="title"/>
          </p:nvPr>
        </p:nvSpPr>
        <p:spPr>
          <a:xfrm>
            <a:off x="1381250" y="896549"/>
            <a:ext cx="6809700" cy="435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Lora"/>
              <a:buNone/>
              <a:defRPr sz="2000" b="1">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2"/>
          <p:cNvPicPr preferRelativeResize="0"/>
          <p:nvPr/>
        </p:nvPicPr>
        <p:blipFill>
          <a:blip r:embed="rId3">
            <a:alphaModFix/>
          </a:blip>
          <a:stretch>
            <a:fillRect/>
          </a:stretch>
        </p:blipFill>
        <p:spPr>
          <a:xfrm>
            <a:off x="0" y="0"/>
            <a:ext cx="9144003" cy="5143501"/>
          </a:xfrm>
          <a:prstGeom prst="rect">
            <a:avLst/>
          </a:prstGeom>
          <a:noFill/>
          <a:ln>
            <a:noFill/>
          </a:ln>
        </p:spPr>
      </p:pic>
      <p:sp>
        <p:nvSpPr>
          <p:cNvPr id="72" name="Google Shape;72;p12"/>
          <p:cNvSpPr txBox="1">
            <a:spLocks noGrp="1"/>
          </p:cNvSpPr>
          <p:nvPr>
            <p:ph type="ctrTitle"/>
          </p:nvPr>
        </p:nvSpPr>
        <p:spPr>
          <a:xfrm>
            <a:off x="2491075" y="2088950"/>
            <a:ext cx="4523700" cy="110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100" b="0">
                <a:solidFill>
                  <a:srgbClr val="FFFFFF"/>
                </a:solidFill>
              </a:rPr>
              <a:t>Team Bitlock </a:t>
            </a:r>
            <a:endParaRPr sz="5100" b="0">
              <a:solidFill>
                <a:srgbClr val="FFFFFF"/>
              </a:solidFill>
            </a:endParaRPr>
          </a:p>
        </p:txBody>
      </p:sp>
      <p:pic>
        <p:nvPicPr>
          <p:cNvPr id="3" name="Picture 2">
            <a:extLst>
              <a:ext uri="{FF2B5EF4-FFF2-40B4-BE49-F238E27FC236}">
                <a16:creationId xmlns:a16="http://schemas.microsoft.com/office/drawing/2014/main" id="{BFE276F2-C9ED-1F41-85CF-39BBA2265326}"/>
              </a:ext>
            </a:extLst>
          </p:cNvPr>
          <p:cNvPicPr>
            <a:picLocks noChangeAspect="1"/>
          </p:cNvPicPr>
          <p:nvPr/>
        </p:nvPicPr>
        <p:blipFill>
          <a:blip r:embed="rId4"/>
          <a:stretch>
            <a:fillRect/>
          </a:stretch>
        </p:blipFill>
        <p:spPr>
          <a:xfrm>
            <a:off x="0" y="0"/>
            <a:ext cx="9144000"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3"/>
          <p:cNvPicPr preferRelativeResize="0"/>
          <p:nvPr/>
        </p:nvPicPr>
        <p:blipFill>
          <a:blip r:embed="rId3">
            <a:alphaModFix/>
          </a:blip>
          <a:stretch>
            <a:fillRect/>
          </a:stretch>
        </p:blipFill>
        <p:spPr>
          <a:xfrm>
            <a:off x="-1" y="0"/>
            <a:ext cx="9143997" cy="5143501"/>
          </a:xfrm>
          <a:prstGeom prst="rect">
            <a:avLst/>
          </a:prstGeom>
          <a:noFill/>
          <a:ln>
            <a:noFill/>
          </a:ln>
        </p:spPr>
      </p:pic>
      <p:sp>
        <p:nvSpPr>
          <p:cNvPr id="78" name="Google Shape;78;p13"/>
          <p:cNvSpPr txBox="1">
            <a:spLocks noGrp="1"/>
          </p:cNvSpPr>
          <p:nvPr>
            <p:ph type="title"/>
          </p:nvPr>
        </p:nvSpPr>
        <p:spPr>
          <a:xfrm>
            <a:off x="569950" y="909275"/>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Team Presentation</a:t>
            </a:r>
            <a:endParaRPr>
              <a:solidFill>
                <a:srgbClr val="FFFFFF"/>
              </a:solidFill>
            </a:endParaRPr>
          </a:p>
        </p:txBody>
      </p:sp>
      <p:sp>
        <p:nvSpPr>
          <p:cNvPr id="79" name="Google Shape;79;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80" name="Google Shape;80;p13"/>
          <p:cNvSpPr txBox="1"/>
          <p:nvPr/>
        </p:nvSpPr>
        <p:spPr>
          <a:xfrm>
            <a:off x="831683" y="3536525"/>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Quattrocento Sans"/>
                <a:ea typeface="Quattrocento Sans"/>
                <a:cs typeface="Quattrocento Sans"/>
                <a:sym typeface="Quattrocento Sans"/>
              </a:rPr>
              <a:t>Kartik Srivastava</a:t>
            </a:r>
            <a:br>
              <a:rPr lang="en">
                <a:latin typeface="Quattrocento Sans"/>
                <a:ea typeface="Quattrocento Sans"/>
                <a:cs typeface="Quattrocento Sans"/>
                <a:sym typeface="Quattrocento Sans"/>
              </a:rPr>
            </a:br>
            <a:r>
              <a:rPr lang="en" sz="800">
                <a:solidFill>
                  <a:schemeClr val="dk2"/>
                </a:solidFill>
                <a:latin typeface="Quattrocento Sans"/>
                <a:ea typeface="Quattrocento Sans"/>
                <a:cs typeface="Quattrocento Sans"/>
                <a:sym typeface="Quattrocento Sans"/>
              </a:rPr>
              <a:t>ML Developer</a:t>
            </a:r>
            <a:endParaRPr sz="800">
              <a:solidFill>
                <a:schemeClr val="dk2"/>
              </a:solidFill>
              <a:latin typeface="Quattrocento Sans"/>
              <a:ea typeface="Quattrocento Sans"/>
              <a:cs typeface="Quattrocento Sans"/>
              <a:sym typeface="Quattrocento Sans"/>
            </a:endParaRPr>
          </a:p>
          <a:p>
            <a:pPr marL="0" lvl="0" indent="0" algn="ctr" rtl="0">
              <a:spcBef>
                <a:spcPts val="400"/>
              </a:spcBef>
              <a:spcAft>
                <a:spcPts val="0"/>
              </a:spcAft>
              <a:buNone/>
            </a:pPr>
            <a:r>
              <a:rPr lang="en" sz="900">
                <a:solidFill>
                  <a:schemeClr val="dk2"/>
                </a:solidFill>
                <a:latin typeface="Quattrocento Sans"/>
                <a:ea typeface="Quattrocento Sans"/>
                <a:cs typeface="Quattrocento Sans"/>
                <a:sym typeface="Quattrocento Sans"/>
              </a:rPr>
              <a:t>Thapar Institute of Engineering and Technology</a:t>
            </a:r>
            <a:endParaRPr>
              <a:latin typeface="Quattrocento Sans"/>
              <a:ea typeface="Quattrocento Sans"/>
              <a:cs typeface="Quattrocento Sans"/>
              <a:sym typeface="Quattrocento Sans"/>
            </a:endParaRPr>
          </a:p>
          <a:p>
            <a:pPr marL="0" lvl="0" indent="0" algn="ctr" rtl="0">
              <a:spcBef>
                <a:spcPts val="400"/>
              </a:spcBef>
              <a:spcAft>
                <a:spcPts val="400"/>
              </a:spcAft>
              <a:buNone/>
            </a:pPr>
            <a:endParaRPr>
              <a:latin typeface="Quattrocento Sans"/>
              <a:ea typeface="Quattrocento Sans"/>
              <a:cs typeface="Quattrocento Sans"/>
              <a:sym typeface="Quattrocento Sans"/>
            </a:endParaRPr>
          </a:p>
        </p:txBody>
      </p:sp>
      <p:sp>
        <p:nvSpPr>
          <p:cNvPr id="81" name="Google Shape;81;p13"/>
          <p:cNvSpPr txBox="1"/>
          <p:nvPr/>
        </p:nvSpPr>
        <p:spPr>
          <a:xfrm>
            <a:off x="2811408" y="3536525"/>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Quattrocento Sans"/>
                <a:ea typeface="Quattrocento Sans"/>
                <a:cs typeface="Quattrocento Sans"/>
                <a:sym typeface="Quattrocento Sans"/>
              </a:rPr>
              <a:t>Rudransh Bansal</a:t>
            </a:r>
            <a:br>
              <a:rPr lang="en">
                <a:latin typeface="Quattrocento Sans"/>
                <a:ea typeface="Quattrocento Sans"/>
                <a:cs typeface="Quattrocento Sans"/>
                <a:sym typeface="Quattrocento Sans"/>
              </a:rPr>
            </a:br>
            <a:r>
              <a:rPr lang="en" sz="800">
                <a:solidFill>
                  <a:schemeClr val="dk2"/>
                </a:solidFill>
                <a:latin typeface="Quattrocento Sans"/>
                <a:ea typeface="Quattrocento Sans"/>
                <a:cs typeface="Quattrocento Sans"/>
                <a:sym typeface="Quattrocento Sans"/>
              </a:rPr>
              <a:t>ML Developer</a:t>
            </a:r>
            <a:endParaRPr sz="800">
              <a:solidFill>
                <a:schemeClr val="dk2"/>
              </a:solidFill>
              <a:latin typeface="Quattrocento Sans"/>
              <a:ea typeface="Quattrocento Sans"/>
              <a:cs typeface="Quattrocento Sans"/>
              <a:sym typeface="Quattrocento Sans"/>
            </a:endParaRPr>
          </a:p>
          <a:p>
            <a:pPr marL="0" lvl="0" indent="0" algn="ctr" rtl="0">
              <a:spcBef>
                <a:spcPts val="400"/>
              </a:spcBef>
              <a:spcAft>
                <a:spcPts val="0"/>
              </a:spcAft>
              <a:buClr>
                <a:schemeClr val="dk1"/>
              </a:buClr>
              <a:buSzPts val="1100"/>
              <a:buFont typeface="Arial"/>
              <a:buNone/>
            </a:pPr>
            <a:r>
              <a:rPr lang="en" sz="900">
                <a:solidFill>
                  <a:schemeClr val="dk2"/>
                </a:solidFill>
                <a:latin typeface="Quattrocento Sans"/>
                <a:ea typeface="Quattrocento Sans"/>
                <a:cs typeface="Quattrocento Sans"/>
                <a:sym typeface="Quattrocento Sans"/>
              </a:rPr>
              <a:t>Thapar Institute of Engineering and Technology</a:t>
            </a:r>
            <a:endParaRPr>
              <a:latin typeface="Quattrocento Sans"/>
              <a:ea typeface="Quattrocento Sans"/>
              <a:cs typeface="Quattrocento Sans"/>
              <a:sym typeface="Quattrocento Sans"/>
            </a:endParaRPr>
          </a:p>
          <a:p>
            <a:pPr marL="0" lvl="0" indent="0" algn="ctr" rtl="0">
              <a:spcBef>
                <a:spcPts val="400"/>
              </a:spcBef>
              <a:spcAft>
                <a:spcPts val="400"/>
              </a:spcAft>
              <a:buNone/>
            </a:pPr>
            <a:endParaRPr>
              <a:latin typeface="Quattrocento Sans"/>
              <a:ea typeface="Quattrocento Sans"/>
              <a:cs typeface="Quattrocento Sans"/>
              <a:sym typeface="Quattrocento Sans"/>
            </a:endParaRPr>
          </a:p>
        </p:txBody>
      </p:sp>
      <p:sp>
        <p:nvSpPr>
          <p:cNvPr id="82" name="Google Shape;82;p13"/>
          <p:cNvSpPr txBox="1"/>
          <p:nvPr/>
        </p:nvSpPr>
        <p:spPr>
          <a:xfrm>
            <a:off x="4791133" y="3536525"/>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Quattrocento Sans"/>
                <a:ea typeface="Quattrocento Sans"/>
                <a:cs typeface="Quattrocento Sans"/>
                <a:sym typeface="Quattrocento Sans"/>
              </a:rPr>
              <a:t>Chayan Sinha</a:t>
            </a:r>
            <a:br>
              <a:rPr lang="en">
                <a:latin typeface="Quattrocento Sans"/>
                <a:ea typeface="Quattrocento Sans"/>
                <a:cs typeface="Quattrocento Sans"/>
                <a:sym typeface="Quattrocento Sans"/>
              </a:rPr>
            </a:br>
            <a:r>
              <a:rPr lang="en" sz="800">
                <a:solidFill>
                  <a:schemeClr val="dk2"/>
                </a:solidFill>
                <a:latin typeface="Quattrocento Sans"/>
                <a:ea typeface="Quattrocento Sans"/>
                <a:cs typeface="Quattrocento Sans"/>
                <a:sym typeface="Quattrocento Sans"/>
              </a:rPr>
              <a:t>Frontend Developer</a:t>
            </a:r>
            <a:endParaRPr sz="800">
              <a:solidFill>
                <a:schemeClr val="dk2"/>
              </a:solidFill>
              <a:latin typeface="Quattrocento Sans"/>
              <a:ea typeface="Quattrocento Sans"/>
              <a:cs typeface="Quattrocento Sans"/>
              <a:sym typeface="Quattrocento Sans"/>
            </a:endParaRPr>
          </a:p>
          <a:p>
            <a:pPr marL="0" lvl="0" indent="0" algn="ctr" rtl="0">
              <a:spcBef>
                <a:spcPts val="400"/>
              </a:spcBef>
              <a:spcAft>
                <a:spcPts val="0"/>
              </a:spcAft>
              <a:buClr>
                <a:schemeClr val="dk1"/>
              </a:buClr>
              <a:buSzPts val="1100"/>
              <a:buFont typeface="Arial"/>
              <a:buNone/>
            </a:pPr>
            <a:r>
              <a:rPr lang="en" sz="900">
                <a:solidFill>
                  <a:schemeClr val="dk2"/>
                </a:solidFill>
                <a:latin typeface="Quattrocento Sans"/>
                <a:ea typeface="Quattrocento Sans"/>
                <a:cs typeface="Quattrocento Sans"/>
                <a:sym typeface="Quattrocento Sans"/>
              </a:rPr>
              <a:t>Thapar Institute of Engineering and Technology</a:t>
            </a:r>
            <a:endParaRPr>
              <a:latin typeface="Quattrocento Sans"/>
              <a:ea typeface="Quattrocento Sans"/>
              <a:cs typeface="Quattrocento Sans"/>
              <a:sym typeface="Quattrocento Sans"/>
            </a:endParaRPr>
          </a:p>
          <a:p>
            <a:pPr marL="0" lvl="0" indent="0" algn="ctr" rtl="0">
              <a:spcBef>
                <a:spcPts val="400"/>
              </a:spcBef>
              <a:spcAft>
                <a:spcPts val="400"/>
              </a:spcAft>
              <a:buNone/>
            </a:pPr>
            <a:endParaRPr>
              <a:latin typeface="Quattrocento Sans"/>
              <a:ea typeface="Quattrocento Sans"/>
              <a:cs typeface="Quattrocento Sans"/>
              <a:sym typeface="Quattrocento Sans"/>
            </a:endParaRPr>
          </a:p>
        </p:txBody>
      </p:sp>
      <p:sp>
        <p:nvSpPr>
          <p:cNvPr id="83" name="Google Shape;83;p13"/>
          <p:cNvSpPr txBox="1"/>
          <p:nvPr/>
        </p:nvSpPr>
        <p:spPr>
          <a:xfrm>
            <a:off x="6770858" y="3536525"/>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lt1"/>
                </a:solidFill>
                <a:latin typeface="Quattrocento Sans"/>
                <a:ea typeface="Quattrocento Sans"/>
                <a:cs typeface="Quattrocento Sans"/>
                <a:sym typeface="Quattrocento Sans"/>
              </a:rPr>
              <a:t>Arjun Dhawan</a:t>
            </a:r>
            <a:br>
              <a:rPr lang="en">
                <a:latin typeface="Quattrocento Sans"/>
                <a:ea typeface="Quattrocento Sans"/>
                <a:cs typeface="Quattrocento Sans"/>
                <a:sym typeface="Quattrocento Sans"/>
              </a:rPr>
            </a:br>
            <a:r>
              <a:rPr lang="en" sz="800">
                <a:solidFill>
                  <a:schemeClr val="dk2"/>
                </a:solidFill>
                <a:latin typeface="Quattrocento Sans"/>
                <a:ea typeface="Quattrocento Sans"/>
                <a:cs typeface="Quattrocento Sans"/>
                <a:sym typeface="Quattrocento Sans"/>
              </a:rPr>
              <a:t>Backend Developer</a:t>
            </a:r>
            <a:endParaRPr sz="800">
              <a:solidFill>
                <a:schemeClr val="dk2"/>
              </a:solidFill>
              <a:latin typeface="Quattrocento Sans"/>
              <a:ea typeface="Quattrocento Sans"/>
              <a:cs typeface="Quattrocento Sans"/>
              <a:sym typeface="Quattrocento Sans"/>
            </a:endParaRPr>
          </a:p>
          <a:p>
            <a:pPr marL="0" lvl="0" indent="0" algn="ctr" rtl="0">
              <a:spcBef>
                <a:spcPts val="400"/>
              </a:spcBef>
              <a:spcAft>
                <a:spcPts val="0"/>
              </a:spcAft>
              <a:buClr>
                <a:schemeClr val="dk1"/>
              </a:buClr>
              <a:buSzPts val="1100"/>
              <a:buFont typeface="Arial"/>
              <a:buNone/>
            </a:pPr>
            <a:r>
              <a:rPr lang="en" sz="900">
                <a:solidFill>
                  <a:schemeClr val="dk2"/>
                </a:solidFill>
                <a:latin typeface="Quattrocento Sans"/>
                <a:ea typeface="Quattrocento Sans"/>
                <a:cs typeface="Quattrocento Sans"/>
                <a:sym typeface="Quattrocento Sans"/>
              </a:rPr>
              <a:t>Thapar Institute of Engineering and Technology</a:t>
            </a:r>
            <a:endParaRPr>
              <a:latin typeface="Quattrocento Sans"/>
              <a:ea typeface="Quattrocento Sans"/>
              <a:cs typeface="Quattrocento Sans"/>
              <a:sym typeface="Quattrocento Sans"/>
            </a:endParaRPr>
          </a:p>
          <a:p>
            <a:pPr marL="0" lvl="0" indent="0" algn="ctr" rtl="0">
              <a:spcBef>
                <a:spcPts val="400"/>
              </a:spcBef>
              <a:spcAft>
                <a:spcPts val="400"/>
              </a:spcAft>
              <a:buNone/>
            </a:pPr>
            <a:endParaRPr>
              <a:latin typeface="Quattrocento Sans"/>
              <a:ea typeface="Quattrocento Sans"/>
              <a:cs typeface="Quattrocento Sans"/>
              <a:sym typeface="Quattrocento Sans"/>
            </a:endParaRPr>
          </a:p>
        </p:txBody>
      </p:sp>
      <p:pic>
        <p:nvPicPr>
          <p:cNvPr id="84" name="Google Shape;84;p13"/>
          <p:cNvPicPr preferRelativeResize="0"/>
          <p:nvPr/>
        </p:nvPicPr>
        <p:blipFill rotWithShape="1">
          <a:blip r:embed="rId4">
            <a:alphaModFix/>
          </a:blip>
          <a:srcRect l="8560" r="-8560"/>
          <a:stretch/>
        </p:blipFill>
        <p:spPr>
          <a:xfrm>
            <a:off x="4720350" y="1705512"/>
            <a:ext cx="1750926" cy="1732475"/>
          </a:xfrm>
          <a:prstGeom prst="rect">
            <a:avLst/>
          </a:prstGeom>
          <a:noFill/>
          <a:ln>
            <a:noFill/>
          </a:ln>
        </p:spPr>
      </p:pic>
      <p:pic>
        <p:nvPicPr>
          <p:cNvPr id="85" name="Google Shape;85;p13"/>
          <p:cNvPicPr preferRelativeResize="0"/>
          <p:nvPr/>
        </p:nvPicPr>
        <p:blipFill>
          <a:blip r:embed="rId5">
            <a:alphaModFix/>
          </a:blip>
          <a:stretch>
            <a:fillRect/>
          </a:stretch>
        </p:blipFill>
        <p:spPr>
          <a:xfrm>
            <a:off x="569950" y="1696275"/>
            <a:ext cx="1750926" cy="1750924"/>
          </a:xfrm>
          <a:prstGeom prst="rect">
            <a:avLst/>
          </a:prstGeom>
          <a:noFill/>
          <a:ln>
            <a:noFill/>
          </a:ln>
        </p:spPr>
      </p:pic>
      <p:pic>
        <p:nvPicPr>
          <p:cNvPr id="86" name="Google Shape;86;p13"/>
          <p:cNvPicPr preferRelativeResize="0"/>
          <p:nvPr/>
        </p:nvPicPr>
        <p:blipFill>
          <a:blip r:embed="rId6">
            <a:alphaModFix/>
          </a:blip>
          <a:stretch>
            <a:fillRect/>
          </a:stretch>
        </p:blipFill>
        <p:spPr>
          <a:xfrm>
            <a:off x="2645150" y="1703099"/>
            <a:ext cx="1750926" cy="1675001"/>
          </a:xfrm>
          <a:prstGeom prst="rect">
            <a:avLst/>
          </a:prstGeom>
          <a:noFill/>
          <a:ln>
            <a:noFill/>
          </a:ln>
        </p:spPr>
      </p:pic>
      <p:pic>
        <p:nvPicPr>
          <p:cNvPr id="87" name="Google Shape;87;p13"/>
          <p:cNvPicPr preferRelativeResize="0"/>
          <p:nvPr/>
        </p:nvPicPr>
        <p:blipFill>
          <a:blip r:embed="rId7">
            <a:alphaModFix/>
          </a:blip>
          <a:stretch>
            <a:fillRect/>
          </a:stretch>
        </p:blipFill>
        <p:spPr>
          <a:xfrm>
            <a:off x="6639987" y="1697045"/>
            <a:ext cx="1750924" cy="174939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4"/>
          <p:cNvPicPr preferRelativeResize="0"/>
          <p:nvPr/>
        </p:nvPicPr>
        <p:blipFill>
          <a:blip r:embed="rId3">
            <a:alphaModFix/>
          </a:blip>
          <a:stretch>
            <a:fillRect/>
          </a:stretch>
        </p:blipFill>
        <p:spPr>
          <a:xfrm>
            <a:off x="-75902" y="-60800"/>
            <a:ext cx="9219901" cy="5265098"/>
          </a:xfrm>
          <a:prstGeom prst="rect">
            <a:avLst/>
          </a:prstGeom>
          <a:noFill/>
          <a:ln>
            <a:noFill/>
          </a:ln>
        </p:spPr>
      </p:pic>
      <p:sp>
        <p:nvSpPr>
          <p:cNvPr id="93" name="Google Shape;93;p14"/>
          <p:cNvSpPr txBox="1">
            <a:spLocks noGrp="1"/>
          </p:cNvSpPr>
          <p:nvPr>
            <p:ph type="ctrTitle" idx="4294967295"/>
          </p:nvPr>
        </p:nvSpPr>
        <p:spPr>
          <a:xfrm>
            <a:off x="1836225" y="2187325"/>
            <a:ext cx="5241000" cy="119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highlight>
                  <a:schemeClr val="accent1"/>
                </a:highlight>
              </a:rPr>
              <a:t>Source Code Url</a:t>
            </a:r>
            <a:endParaRPr sz="4800">
              <a:highlight>
                <a:schemeClr val="accent1"/>
              </a:highlight>
            </a:endParaRPr>
          </a:p>
        </p:txBody>
      </p:sp>
      <p:sp>
        <p:nvSpPr>
          <p:cNvPr id="94" name="Google Shape;94;p14"/>
          <p:cNvSpPr txBox="1">
            <a:spLocks noGrp="1"/>
          </p:cNvSpPr>
          <p:nvPr>
            <p:ph type="subTitle" idx="4294967295"/>
          </p:nvPr>
        </p:nvSpPr>
        <p:spPr>
          <a:xfrm>
            <a:off x="1951575" y="3792555"/>
            <a:ext cx="5241000" cy="784800"/>
          </a:xfrm>
          <a:prstGeom prst="rect">
            <a:avLst/>
          </a:prstGeom>
        </p:spPr>
        <p:txBody>
          <a:bodyPr spcFirstLastPara="1" wrap="square" lIns="91425" tIns="91425" rIns="91425" bIns="91425" anchor="t" anchorCtr="0">
            <a:noAutofit/>
          </a:bodyPr>
          <a:lstStyle/>
          <a:p>
            <a:pPr marL="0" lvl="0" indent="0" algn="ctr">
              <a:buNone/>
            </a:pPr>
            <a:r>
              <a:rPr lang="en-IN" sz="1800" dirty="0">
                <a:solidFill>
                  <a:schemeClr val="lt1"/>
                </a:solidFill>
              </a:rPr>
              <a:t>https://github.com/iamneo-production/92685f75-03e3-441a-b099-a6a541da9e7d</a:t>
            </a:r>
          </a:p>
          <a:p>
            <a:pPr marL="0" lvl="0" indent="0" algn="ctr">
              <a:buNone/>
            </a:pPr>
            <a:endParaRPr lang="en-IN" sz="1800" dirty="0">
              <a:solidFill>
                <a:schemeClr val="lt1"/>
              </a:solidFill>
            </a:endParaRPr>
          </a:p>
          <a:p>
            <a:pPr marL="0" lvl="0" indent="0" algn="ctr">
              <a:buNone/>
            </a:pPr>
            <a:endParaRPr sz="1800" dirty="0">
              <a:solidFill>
                <a:schemeClr val="lt1"/>
              </a:solidFill>
            </a:endParaRPr>
          </a:p>
        </p:txBody>
      </p:sp>
      <p:cxnSp>
        <p:nvCxnSpPr>
          <p:cNvPr id="95" name="Google Shape;95;p14"/>
          <p:cNvCxnSpPr/>
          <p:nvPr/>
        </p:nvCxnSpPr>
        <p:spPr>
          <a:xfrm>
            <a:off x="-9000" y="1102853"/>
            <a:ext cx="9162000" cy="0"/>
          </a:xfrm>
          <a:prstGeom prst="straightConnector1">
            <a:avLst/>
          </a:prstGeom>
          <a:noFill/>
          <a:ln w="9525" cap="flat" cmpd="sng">
            <a:solidFill>
              <a:srgbClr val="CCCCCC"/>
            </a:solidFill>
            <a:prstDash val="solid"/>
            <a:round/>
            <a:headEnd type="none" w="med" len="med"/>
            <a:tailEnd type="none" w="med" len="med"/>
          </a:ln>
        </p:spPr>
      </p:cxnSp>
      <p:sp>
        <p:nvSpPr>
          <p:cNvPr id="96" name="Google Shape;96;p14"/>
          <p:cNvSpPr/>
          <p:nvPr/>
        </p:nvSpPr>
        <p:spPr>
          <a:xfrm>
            <a:off x="3470250" y="400351"/>
            <a:ext cx="1825500" cy="167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14"/>
          <p:cNvGrpSpPr/>
          <p:nvPr/>
        </p:nvGrpSpPr>
        <p:grpSpPr>
          <a:xfrm>
            <a:off x="4174210" y="601513"/>
            <a:ext cx="795584" cy="813665"/>
            <a:chOff x="6643075" y="3664250"/>
            <a:chExt cx="407950" cy="407975"/>
          </a:xfrm>
        </p:grpSpPr>
        <p:sp>
          <p:nvSpPr>
            <p:cNvPr id="98" name="Google Shape;98;p14"/>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14"/>
          <p:cNvGrpSpPr/>
          <p:nvPr/>
        </p:nvGrpSpPr>
        <p:grpSpPr>
          <a:xfrm rot="-587406">
            <a:off x="4077468" y="1585351"/>
            <a:ext cx="425594" cy="425570"/>
            <a:chOff x="576250" y="4319400"/>
            <a:chExt cx="442075" cy="442050"/>
          </a:xfrm>
        </p:grpSpPr>
        <p:sp>
          <p:nvSpPr>
            <p:cNvPr id="101" name="Google Shape;101;p14"/>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4"/>
          <p:cNvSpPr/>
          <p:nvPr/>
        </p:nvSpPr>
        <p:spPr>
          <a:xfrm>
            <a:off x="3936800" y="1094079"/>
            <a:ext cx="161807" cy="15450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rot="2697385">
            <a:off x="4743962" y="1489813"/>
            <a:ext cx="245621" cy="23452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5045400" y="1192013"/>
            <a:ext cx="98383" cy="9397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rot="1280154">
            <a:off x="3824697" y="1560092"/>
            <a:ext cx="98367" cy="93971"/>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2" name="TextBox 1">
            <a:extLst>
              <a:ext uri="{FF2B5EF4-FFF2-40B4-BE49-F238E27FC236}">
                <a16:creationId xmlns:a16="http://schemas.microsoft.com/office/drawing/2014/main" id="{B5BA644B-C731-994D-220E-4564E8A0D66B}"/>
              </a:ext>
            </a:extLst>
          </p:cNvPr>
          <p:cNvSpPr txBox="1"/>
          <p:nvPr/>
        </p:nvSpPr>
        <p:spPr>
          <a:xfrm>
            <a:off x="1700212" y="4693444"/>
            <a:ext cx="6350794" cy="307777"/>
          </a:xfrm>
          <a:prstGeom prst="rect">
            <a:avLst/>
          </a:prstGeom>
          <a:noFill/>
        </p:spPr>
        <p:txBody>
          <a:bodyPr wrap="square" rtlCol="0">
            <a:spAutoFit/>
          </a:bodyPr>
          <a:lstStyle/>
          <a:p>
            <a:r>
              <a:rPr lang="en-US" dirty="0">
                <a:solidFill>
                  <a:srgbClr val="FF0000"/>
                </a:solidFill>
              </a:rPr>
              <a:t>Our </a:t>
            </a:r>
            <a:r>
              <a:rPr lang="en-US" dirty="0" err="1">
                <a:solidFill>
                  <a:srgbClr val="FF0000"/>
                </a:solidFill>
              </a:rPr>
              <a:t>github</a:t>
            </a:r>
            <a:r>
              <a:rPr lang="en-US" dirty="0">
                <a:solidFill>
                  <a:srgbClr val="FF0000"/>
                </a:solidFill>
              </a:rPr>
              <a:t> link : https://github.com/arjundvn24/nasscom-temp/invitations</a:t>
            </a:r>
            <a:endParaRPr lang="en-IN" dirty="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15"/>
          <p:cNvPicPr preferRelativeResize="0"/>
          <p:nvPr/>
        </p:nvPicPr>
        <p:blipFill>
          <a:blip r:embed="rId3">
            <a:alphaModFix/>
          </a:blip>
          <a:stretch>
            <a:fillRect/>
          </a:stretch>
        </p:blipFill>
        <p:spPr>
          <a:xfrm>
            <a:off x="0" y="0"/>
            <a:ext cx="9144003" cy="5143501"/>
          </a:xfrm>
          <a:prstGeom prst="rect">
            <a:avLst/>
          </a:prstGeom>
          <a:noFill/>
          <a:ln>
            <a:noFill/>
          </a:ln>
        </p:spPr>
      </p:pic>
      <p:sp>
        <p:nvSpPr>
          <p:cNvPr id="115" name="Google Shape;115;p15"/>
          <p:cNvSpPr txBox="1">
            <a:spLocks noGrp="1"/>
          </p:cNvSpPr>
          <p:nvPr>
            <p:ph type="title"/>
          </p:nvPr>
        </p:nvSpPr>
        <p:spPr>
          <a:xfrm>
            <a:off x="405950" y="123975"/>
            <a:ext cx="38895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Model Evaluation Parameters </a:t>
            </a:r>
            <a:endParaRPr>
              <a:solidFill>
                <a:schemeClr val="lt1"/>
              </a:solidFill>
            </a:endParaRPr>
          </a:p>
        </p:txBody>
      </p:sp>
      <p:sp>
        <p:nvSpPr>
          <p:cNvPr id="116" name="Google Shape;116;p15"/>
          <p:cNvSpPr txBox="1">
            <a:spLocks noGrp="1"/>
          </p:cNvSpPr>
          <p:nvPr>
            <p:ph type="sldNum" idx="12"/>
          </p:nvPr>
        </p:nvSpPr>
        <p:spPr>
          <a:xfrm>
            <a:off x="8454781" y="3798646"/>
            <a:ext cx="459600" cy="383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117" name="Google Shape;117;p15"/>
          <p:cNvSpPr/>
          <p:nvPr/>
        </p:nvSpPr>
        <p:spPr>
          <a:xfrm>
            <a:off x="6270694" y="1563187"/>
            <a:ext cx="1710300" cy="1893300"/>
          </a:xfrm>
          <a:prstGeom prst="donut">
            <a:avLst>
              <a:gd name="adj" fmla="val 160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15"/>
          <p:cNvGrpSpPr/>
          <p:nvPr/>
        </p:nvGrpSpPr>
        <p:grpSpPr>
          <a:xfrm>
            <a:off x="5181944" y="1674474"/>
            <a:ext cx="1300568" cy="499053"/>
            <a:chOff x="1680836" y="1315124"/>
            <a:chExt cx="1931633" cy="669600"/>
          </a:xfrm>
        </p:grpSpPr>
        <p:cxnSp>
          <p:nvCxnSpPr>
            <p:cNvPr id="119" name="Google Shape;119;p15"/>
            <p:cNvCxnSpPr/>
            <p:nvPr/>
          </p:nvCxnSpPr>
          <p:spPr>
            <a:xfrm>
              <a:off x="3178969" y="1638300"/>
              <a:ext cx="433500" cy="252300"/>
            </a:xfrm>
            <a:prstGeom prst="straightConnector1">
              <a:avLst/>
            </a:prstGeom>
            <a:noFill/>
            <a:ln w="19050" cap="flat" cmpd="sng">
              <a:solidFill>
                <a:schemeClr val="accent1"/>
              </a:solidFill>
              <a:prstDash val="solid"/>
              <a:round/>
              <a:headEnd type="oval" w="med" len="med"/>
              <a:tailEnd type="none" w="sm" len="sm"/>
            </a:ln>
          </p:spPr>
        </p:cxnSp>
        <p:sp>
          <p:nvSpPr>
            <p:cNvPr id="120" name="Google Shape;120;p15"/>
            <p:cNvSpPr txBox="1"/>
            <p:nvPr/>
          </p:nvSpPr>
          <p:spPr>
            <a:xfrm>
              <a:off x="1680836" y="1315124"/>
              <a:ext cx="14952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700">
                  <a:solidFill>
                    <a:schemeClr val="lt1"/>
                  </a:solidFill>
                  <a:latin typeface="Quattrocento Sans"/>
                  <a:ea typeface="Quattrocento Sans"/>
                  <a:cs typeface="Quattrocento Sans"/>
                  <a:sym typeface="Quattrocento Sans"/>
                </a:rPr>
                <a:t>AQI Prediction</a:t>
              </a:r>
              <a:endParaRPr sz="700">
                <a:solidFill>
                  <a:schemeClr val="lt1"/>
                </a:solidFill>
                <a:latin typeface="Quattrocento Sans"/>
                <a:ea typeface="Quattrocento Sans"/>
                <a:cs typeface="Quattrocento Sans"/>
                <a:sym typeface="Quattrocento Sans"/>
              </a:endParaRPr>
            </a:p>
            <a:p>
              <a:pPr marL="0" lvl="0" indent="0" algn="r" rtl="0">
                <a:lnSpc>
                  <a:spcPct val="115000"/>
                </a:lnSpc>
                <a:spcBef>
                  <a:spcPts val="0"/>
                </a:spcBef>
                <a:spcAft>
                  <a:spcPts val="0"/>
                </a:spcAft>
                <a:buNone/>
              </a:pPr>
              <a:endParaRPr sz="400">
                <a:solidFill>
                  <a:schemeClr val="lt1"/>
                </a:solidFill>
                <a:latin typeface="Quattrocento Sans"/>
                <a:ea typeface="Quattrocento Sans"/>
                <a:cs typeface="Quattrocento Sans"/>
                <a:sym typeface="Quattrocento Sans"/>
              </a:endParaRPr>
            </a:p>
            <a:p>
              <a:pPr marL="0" lvl="0" indent="0" algn="r" rtl="0">
                <a:lnSpc>
                  <a:spcPct val="115000"/>
                </a:lnSpc>
                <a:spcBef>
                  <a:spcPts val="0"/>
                </a:spcBef>
                <a:spcAft>
                  <a:spcPts val="0"/>
                </a:spcAft>
                <a:buNone/>
              </a:pPr>
              <a:r>
                <a:rPr lang="en" sz="600" b="1">
                  <a:solidFill>
                    <a:schemeClr val="lt1"/>
                  </a:solidFill>
                  <a:latin typeface="Quattrocento Sans"/>
                  <a:ea typeface="Quattrocento Sans"/>
                  <a:cs typeface="Quattrocento Sans"/>
                  <a:sym typeface="Quattrocento Sans"/>
                </a:rPr>
                <a:t>Models used for Predicting AQI- SARIMAX , XGBOOST , PROPHET, SEASONAL ETS ,XAI - SHAP , LIME</a:t>
              </a:r>
              <a:endParaRPr sz="600" b="1">
                <a:solidFill>
                  <a:schemeClr val="lt1"/>
                </a:solidFill>
                <a:latin typeface="Quattrocento Sans"/>
                <a:ea typeface="Quattrocento Sans"/>
                <a:cs typeface="Quattrocento Sans"/>
                <a:sym typeface="Quattrocento Sans"/>
              </a:endParaRPr>
            </a:p>
            <a:p>
              <a:pPr marL="0" lvl="0" indent="0" algn="r" rtl="0">
                <a:lnSpc>
                  <a:spcPct val="115000"/>
                </a:lnSpc>
                <a:spcBef>
                  <a:spcPts val="0"/>
                </a:spcBef>
                <a:spcAft>
                  <a:spcPts val="0"/>
                </a:spcAft>
                <a:buNone/>
              </a:pPr>
              <a:r>
                <a:rPr lang="en" sz="600" b="1">
                  <a:solidFill>
                    <a:schemeClr val="lt1"/>
                  </a:solidFill>
                  <a:latin typeface="Quattrocento Sans"/>
                  <a:ea typeface="Quattrocento Sans"/>
                  <a:cs typeface="Quattrocento Sans"/>
                  <a:sym typeface="Quattrocento Sans"/>
                </a:rPr>
                <a:t>   </a:t>
              </a:r>
              <a:endParaRPr sz="600" b="1">
                <a:solidFill>
                  <a:schemeClr val="lt1"/>
                </a:solidFill>
                <a:latin typeface="Quattrocento Sans"/>
                <a:ea typeface="Quattrocento Sans"/>
                <a:cs typeface="Quattrocento Sans"/>
                <a:sym typeface="Quattrocento Sans"/>
              </a:endParaRPr>
            </a:p>
          </p:txBody>
        </p:sp>
      </p:grpSp>
      <p:grpSp>
        <p:nvGrpSpPr>
          <p:cNvPr id="121" name="Google Shape;121;p15"/>
          <p:cNvGrpSpPr/>
          <p:nvPr/>
        </p:nvGrpSpPr>
        <p:grpSpPr>
          <a:xfrm>
            <a:off x="7765048" y="1674474"/>
            <a:ext cx="1306206" cy="499053"/>
            <a:chOff x="5517319" y="1315124"/>
            <a:chExt cx="1940006" cy="669600"/>
          </a:xfrm>
        </p:grpSpPr>
        <p:cxnSp>
          <p:nvCxnSpPr>
            <p:cNvPr id="122" name="Google Shape;122;p15"/>
            <p:cNvCxnSpPr/>
            <p:nvPr/>
          </p:nvCxnSpPr>
          <p:spPr>
            <a:xfrm flipH="1">
              <a:off x="5517319" y="1638300"/>
              <a:ext cx="433500" cy="252300"/>
            </a:xfrm>
            <a:prstGeom prst="straightConnector1">
              <a:avLst/>
            </a:prstGeom>
            <a:noFill/>
            <a:ln w="19050" cap="flat" cmpd="sng">
              <a:solidFill>
                <a:schemeClr val="accent2"/>
              </a:solidFill>
              <a:prstDash val="solid"/>
              <a:round/>
              <a:headEnd type="oval" w="med" len="med"/>
              <a:tailEnd type="none" w="sm" len="sm"/>
            </a:ln>
          </p:spPr>
        </p:cxnSp>
        <p:sp>
          <p:nvSpPr>
            <p:cNvPr id="123" name="Google Shape;123;p15"/>
            <p:cNvSpPr txBox="1"/>
            <p:nvPr/>
          </p:nvSpPr>
          <p:spPr>
            <a:xfrm>
              <a:off x="5962125" y="1315124"/>
              <a:ext cx="1495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700">
                  <a:solidFill>
                    <a:schemeClr val="lt1"/>
                  </a:solidFill>
                  <a:latin typeface="Quattrocento Sans"/>
                  <a:ea typeface="Quattrocento Sans"/>
                  <a:cs typeface="Quattrocento Sans"/>
                  <a:sym typeface="Quattrocento Sans"/>
                </a:rPr>
                <a:t>Heat Wave Prediction</a:t>
              </a:r>
              <a:endParaRPr sz="700">
                <a:solidFill>
                  <a:schemeClr val="lt1"/>
                </a:solidFill>
                <a:latin typeface="Quattrocento Sans"/>
                <a:ea typeface="Quattrocento Sans"/>
                <a:cs typeface="Quattrocento Sans"/>
                <a:sym typeface="Quattrocento Sans"/>
              </a:endParaRPr>
            </a:p>
            <a:p>
              <a:pPr marL="0" lvl="0" indent="0" algn="l" rtl="0">
                <a:lnSpc>
                  <a:spcPct val="115000"/>
                </a:lnSpc>
                <a:spcBef>
                  <a:spcPts val="0"/>
                </a:spcBef>
                <a:spcAft>
                  <a:spcPts val="0"/>
                </a:spcAft>
                <a:buNone/>
              </a:pPr>
              <a:endParaRPr sz="400">
                <a:solidFill>
                  <a:schemeClr val="lt1"/>
                </a:solidFill>
                <a:latin typeface="Quattrocento Sans"/>
                <a:ea typeface="Quattrocento Sans"/>
                <a:cs typeface="Quattrocento Sans"/>
                <a:sym typeface="Quattrocento Sans"/>
              </a:endParaRPr>
            </a:p>
            <a:p>
              <a:pPr marL="0" lvl="0" indent="0" algn="l" rtl="0">
                <a:lnSpc>
                  <a:spcPct val="115000"/>
                </a:lnSpc>
                <a:spcBef>
                  <a:spcPts val="0"/>
                </a:spcBef>
                <a:spcAft>
                  <a:spcPts val="0"/>
                </a:spcAft>
                <a:buNone/>
              </a:pPr>
              <a:r>
                <a:rPr lang="en" sz="600" b="1">
                  <a:solidFill>
                    <a:schemeClr val="lt1"/>
                  </a:solidFill>
                  <a:latin typeface="Quattrocento Sans"/>
                  <a:ea typeface="Quattrocento Sans"/>
                  <a:cs typeface="Quattrocento Sans"/>
                  <a:sym typeface="Quattrocento Sans"/>
                </a:rPr>
                <a:t>Models Used - PROPHET , SARIMAX , SEASONAL ETS</a:t>
              </a:r>
              <a:endParaRPr sz="600" b="1">
                <a:solidFill>
                  <a:schemeClr val="lt1"/>
                </a:solidFill>
                <a:latin typeface="Quattrocento Sans"/>
                <a:ea typeface="Quattrocento Sans"/>
                <a:cs typeface="Quattrocento Sans"/>
                <a:sym typeface="Quattrocento Sans"/>
              </a:endParaRPr>
            </a:p>
          </p:txBody>
        </p:sp>
      </p:grpSp>
      <p:grpSp>
        <p:nvGrpSpPr>
          <p:cNvPr id="124" name="Google Shape;124;p15"/>
          <p:cNvGrpSpPr/>
          <p:nvPr/>
        </p:nvGrpSpPr>
        <p:grpSpPr>
          <a:xfrm>
            <a:off x="6614315" y="3329052"/>
            <a:ext cx="1006718" cy="852460"/>
            <a:chOff x="3808225" y="3535140"/>
            <a:chExt cx="1495200" cy="1143781"/>
          </a:xfrm>
        </p:grpSpPr>
        <p:cxnSp>
          <p:nvCxnSpPr>
            <p:cNvPr id="125" name="Google Shape;125;p15"/>
            <p:cNvCxnSpPr/>
            <p:nvPr/>
          </p:nvCxnSpPr>
          <p:spPr>
            <a:xfrm rot="10800000">
              <a:off x="4556399" y="3535140"/>
              <a:ext cx="0" cy="460500"/>
            </a:xfrm>
            <a:prstGeom prst="straightConnector1">
              <a:avLst/>
            </a:prstGeom>
            <a:noFill/>
            <a:ln w="19050" cap="flat" cmpd="sng">
              <a:solidFill>
                <a:schemeClr val="accent3"/>
              </a:solidFill>
              <a:prstDash val="solid"/>
              <a:round/>
              <a:headEnd type="oval" w="med" len="med"/>
              <a:tailEnd type="none" w="sm" len="sm"/>
            </a:ln>
          </p:spPr>
        </p:cxnSp>
        <p:sp>
          <p:nvSpPr>
            <p:cNvPr id="126" name="Google Shape;126;p15"/>
            <p:cNvSpPr txBox="1"/>
            <p:nvPr/>
          </p:nvSpPr>
          <p:spPr>
            <a:xfrm>
              <a:off x="3808225" y="3812222"/>
              <a:ext cx="1495200" cy="866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600">
                  <a:solidFill>
                    <a:schemeClr val="lt1"/>
                  </a:solidFill>
                  <a:latin typeface="Quattrocento Sans"/>
                  <a:ea typeface="Quattrocento Sans"/>
                  <a:cs typeface="Quattrocento Sans"/>
                  <a:sym typeface="Quattrocento Sans"/>
                </a:rPr>
                <a:t>Data collection For </a:t>
              </a:r>
              <a:endParaRPr sz="600">
                <a:solidFill>
                  <a:schemeClr val="lt1"/>
                </a:solidFill>
                <a:latin typeface="Quattrocento Sans"/>
                <a:ea typeface="Quattrocento Sans"/>
                <a:cs typeface="Quattrocento Sans"/>
                <a:sym typeface="Quattrocento Sans"/>
              </a:endParaRPr>
            </a:p>
            <a:p>
              <a:pPr marL="0" lvl="0" indent="0" algn="ctr" rtl="0">
                <a:lnSpc>
                  <a:spcPct val="115000"/>
                </a:lnSpc>
                <a:spcBef>
                  <a:spcPts val="0"/>
                </a:spcBef>
                <a:spcAft>
                  <a:spcPts val="0"/>
                </a:spcAft>
                <a:buNone/>
              </a:pPr>
              <a:r>
                <a:rPr lang="en" sz="600">
                  <a:solidFill>
                    <a:schemeClr val="lt1"/>
                  </a:solidFill>
                  <a:latin typeface="Quattrocento Sans"/>
                  <a:ea typeface="Quattrocento Sans"/>
                  <a:cs typeface="Quattrocento Sans"/>
                  <a:sym typeface="Quattrocento Sans"/>
                </a:rPr>
                <a:t>AQI and Heat Wave </a:t>
              </a:r>
              <a:endParaRPr sz="600">
                <a:solidFill>
                  <a:schemeClr val="lt1"/>
                </a:solidFill>
                <a:latin typeface="Quattrocento Sans"/>
                <a:ea typeface="Quattrocento Sans"/>
                <a:cs typeface="Quattrocento Sans"/>
                <a:sym typeface="Quattrocento Sans"/>
              </a:endParaRPr>
            </a:p>
            <a:p>
              <a:pPr marL="0" lvl="0" indent="0" algn="ctr" rtl="0">
                <a:lnSpc>
                  <a:spcPct val="115000"/>
                </a:lnSpc>
                <a:spcBef>
                  <a:spcPts val="0"/>
                </a:spcBef>
                <a:spcAft>
                  <a:spcPts val="0"/>
                </a:spcAft>
                <a:buNone/>
              </a:pPr>
              <a:r>
                <a:rPr lang="en" sz="600">
                  <a:solidFill>
                    <a:schemeClr val="lt1"/>
                  </a:solidFill>
                  <a:latin typeface="Quattrocento Sans"/>
                  <a:ea typeface="Quattrocento Sans"/>
                  <a:cs typeface="Quattrocento Sans"/>
                  <a:sym typeface="Quattrocento Sans"/>
                </a:rPr>
                <a:t>Prediction</a:t>
              </a:r>
              <a:endParaRPr sz="600">
                <a:solidFill>
                  <a:schemeClr val="lt1"/>
                </a:solidFill>
                <a:latin typeface="Quattrocento Sans"/>
                <a:ea typeface="Quattrocento Sans"/>
                <a:cs typeface="Quattrocento Sans"/>
                <a:sym typeface="Quattrocento Sans"/>
              </a:endParaRPr>
            </a:p>
            <a:p>
              <a:pPr marL="0" lvl="0" indent="0" algn="ctr" rtl="0">
                <a:lnSpc>
                  <a:spcPct val="115000"/>
                </a:lnSpc>
                <a:spcBef>
                  <a:spcPts val="0"/>
                </a:spcBef>
                <a:spcAft>
                  <a:spcPts val="0"/>
                </a:spcAft>
                <a:buNone/>
              </a:pPr>
              <a:endParaRPr sz="400">
                <a:solidFill>
                  <a:schemeClr val="lt1"/>
                </a:solidFill>
                <a:latin typeface="Quattrocento Sans"/>
                <a:ea typeface="Quattrocento Sans"/>
                <a:cs typeface="Quattrocento Sans"/>
                <a:sym typeface="Quattrocento Sans"/>
              </a:endParaRPr>
            </a:p>
            <a:p>
              <a:pPr marL="0" lvl="0" indent="0" algn="ctr" rtl="0">
                <a:lnSpc>
                  <a:spcPct val="115000"/>
                </a:lnSpc>
                <a:spcBef>
                  <a:spcPts val="0"/>
                </a:spcBef>
                <a:spcAft>
                  <a:spcPts val="0"/>
                </a:spcAft>
                <a:buNone/>
              </a:pPr>
              <a:r>
                <a:rPr lang="en" sz="600" b="1">
                  <a:solidFill>
                    <a:schemeClr val="lt1"/>
                  </a:solidFill>
                  <a:latin typeface="Quattrocento Sans"/>
                  <a:ea typeface="Quattrocento Sans"/>
                  <a:cs typeface="Quattrocento Sans"/>
                  <a:sym typeface="Quattrocento Sans"/>
                </a:rPr>
                <a:t>Through Open Source Data </a:t>
              </a:r>
              <a:endParaRPr sz="600" b="1">
                <a:solidFill>
                  <a:schemeClr val="lt1"/>
                </a:solidFill>
                <a:latin typeface="Quattrocento Sans"/>
                <a:ea typeface="Quattrocento Sans"/>
                <a:cs typeface="Quattrocento Sans"/>
                <a:sym typeface="Quattrocento Sans"/>
              </a:endParaRPr>
            </a:p>
            <a:p>
              <a:pPr marL="0" lvl="0" indent="0" algn="ctr" rtl="0">
                <a:lnSpc>
                  <a:spcPct val="115000"/>
                </a:lnSpc>
                <a:spcBef>
                  <a:spcPts val="0"/>
                </a:spcBef>
                <a:spcAft>
                  <a:spcPts val="0"/>
                </a:spcAft>
                <a:buNone/>
              </a:pPr>
              <a:r>
                <a:rPr lang="en" sz="600" b="1">
                  <a:solidFill>
                    <a:schemeClr val="lt1"/>
                  </a:solidFill>
                  <a:latin typeface="Quattrocento Sans"/>
                  <a:ea typeface="Quattrocento Sans"/>
                  <a:cs typeface="Quattrocento Sans"/>
                  <a:sym typeface="Quattrocento Sans"/>
                </a:rPr>
                <a:t>And API calls </a:t>
              </a:r>
              <a:endParaRPr sz="600" b="1">
                <a:solidFill>
                  <a:schemeClr val="lt1"/>
                </a:solidFill>
                <a:latin typeface="Quattrocento Sans"/>
                <a:ea typeface="Quattrocento Sans"/>
                <a:cs typeface="Quattrocento Sans"/>
                <a:sym typeface="Quattrocento Sans"/>
              </a:endParaRPr>
            </a:p>
          </p:txBody>
        </p:sp>
      </p:grpSp>
      <p:sp>
        <p:nvSpPr>
          <p:cNvPr id="127" name="Google Shape;127;p15"/>
          <p:cNvSpPr txBox="1"/>
          <p:nvPr/>
        </p:nvSpPr>
        <p:spPr>
          <a:xfrm>
            <a:off x="6639895" y="2227076"/>
            <a:ext cx="972000" cy="599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chemeClr val="lt1"/>
                </a:solidFill>
                <a:latin typeface="Quattrocento Sans"/>
                <a:ea typeface="Quattrocento Sans"/>
                <a:cs typeface="Quattrocento Sans"/>
                <a:sym typeface="Quattrocento Sans"/>
              </a:rPr>
              <a:t>Data Collection </a:t>
            </a:r>
            <a:endParaRPr sz="1000" b="1">
              <a:solidFill>
                <a:schemeClr val="lt1"/>
              </a:solidFill>
              <a:latin typeface="Quattrocento Sans"/>
              <a:ea typeface="Quattrocento Sans"/>
              <a:cs typeface="Quattrocento Sans"/>
              <a:sym typeface="Quattrocento Sans"/>
            </a:endParaRPr>
          </a:p>
          <a:p>
            <a:pPr marL="0" lvl="0" indent="0" algn="ctr" rtl="0">
              <a:lnSpc>
                <a:spcPct val="115000"/>
              </a:lnSpc>
              <a:spcBef>
                <a:spcPts val="0"/>
              </a:spcBef>
              <a:spcAft>
                <a:spcPts val="0"/>
              </a:spcAft>
              <a:buNone/>
            </a:pPr>
            <a:r>
              <a:rPr lang="en" sz="1000" b="1">
                <a:solidFill>
                  <a:schemeClr val="lt1"/>
                </a:solidFill>
                <a:latin typeface="Quattrocento Sans"/>
                <a:ea typeface="Quattrocento Sans"/>
                <a:cs typeface="Quattrocento Sans"/>
                <a:sym typeface="Quattrocento Sans"/>
              </a:rPr>
              <a:t>And Models Used</a:t>
            </a:r>
            <a:endParaRPr sz="1000" b="1">
              <a:solidFill>
                <a:schemeClr val="lt1"/>
              </a:solidFill>
              <a:latin typeface="Quattrocento Sans"/>
              <a:ea typeface="Quattrocento Sans"/>
              <a:cs typeface="Quattrocento Sans"/>
              <a:sym typeface="Quattrocento Sans"/>
            </a:endParaRPr>
          </a:p>
        </p:txBody>
      </p:sp>
      <p:sp>
        <p:nvSpPr>
          <p:cNvPr id="128" name="Google Shape;128;p15"/>
          <p:cNvSpPr/>
          <p:nvPr/>
        </p:nvSpPr>
        <p:spPr>
          <a:xfrm rot="1954897">
            <a:off x="6193256" y="1527401"/>
            <a:ext cx="1862394" cy="1958817"/>
          </a:xfrm>
          <a:prstGeom prst="blockArc">
            <a:avLst>
              <a:gd name="adj1" fmla="val 14414370"/>
              <a:gd name="adj2" fmla="val 694"/>
              <a:gd name="adj3" fmla="val 9562"/>
            </a:avLst>
          </a:prstGeom>
          <a:solidFill>
            <a:schemeClr val="accent2"/>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rot="-1954897" flipH="1">
            <a:off x="6194586" y="1527401"/>
            <a:ext cx="1862394" cy="1958817"/>
          </a:xfrm>
          <a:prstGeom prst="blockArc">
            <a:avLst>
              <a:gd name="adj1" fmla="val 14348563"/>
              <a:gd name="adj2" fmla="val 21472873"/>
              <a:gd name="adj3" fmla="val 9381"/>
            </a:avLst>
          </a:prstGeom>
          <a:solidFill>
            <a:schemeClr val="accent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rot="-7927550">
            <a:off x="6994694" y="1466384"/>
            <a:ext cx="258065" cy="258065"/>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rot="-8846205" flipH="1">
            <a:off x="6194210" y="1526293"/>
            <a:ext cx="1861657" cy="1958412"/>
          </a:xfrm>
          <a:prstGeom prst="blockArc">
            <a:avLst>
              <a:gd name="adj1" fmla="val 14316164"/>
              <a:gd name="adj2" fmla="val 21502663"/>
              <a:gd name="adj3" fmla="val 9415"/>
            </a:avLst>
          </a:prstGeom>
          <a:solidFill>
            <a:schemeClr val="accent3"/>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rot="-1132198">
            <a:off x="7743295" y="2819302"/>
            <a:ext cx="212416" cy="2311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rot="6268218">
            <a:off x="6271173" y="2828916"/>
            <a:ext cx="268931" cy="246777"/>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txBox="1"/>
          <p:nvPr/>
        </p:nvSpPr>
        <p:spPr>
          <a:xfrm>
            <a:off x="292100" y="559575"/>
            <a:ext cx="5107500" cy="5074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500"/>
              </a:spcBef>
              <a:spcAft>
                <a:spcPts val="0"/>
              </a:spcAft>
              <a:buClr>
                <a:schemeClr val="dk1"/>
              </a:buClr>
              <a:buSzPts val="1100"/>
              <a:buFont typeface="Arial"/>
              <a:buNone/>
            </a:pPr>
            <a:r>
              <a:rPr lang="en" sz="1100">
                <a:solidFill>
                  <a:srgbClr val="FFFFFF"/>
                </a:solidFill>
                <a:highlight>
                  <a:srgbClr val="343541"/>
                </a:highlight>
                <a:latin typeface="Roboto"/>
                <a:ea typeface="Roboto"/>
                <a:cs typeface="Roboto"/>
                <a:sym typeface="Roboto"/>
              </a:rPr>
              <a:t>AQI Prediction Models:</a:t>
            </a:r>
            <a:endParaRPr sz="1100">
              <a:solidFill>
                <a:srgbClr val="FFFFFF"/>
              </a:solidFill>
              <a:highlight>
                <a:srgbClr val="343541"/>
              </a:highlight>
              <a:latin typeface="Roboto"/>
              <a:ea typeface="Roboto"/>
              <a:cs typeface="Roboto"/>
              <a:sym typeface="Roboto"/>
            </a:endParaRPr>
          </a:p>
          <a:p>
            <a:pPr marL="457200" lvl="0" indent="-298450" algn="l" rtl="0">
              <a:lnSpc>
                <a:spcPct val="100000"/>
              </a:lnSpc>
              <a:spcBef>
                <a:spcPts val="2900"/>
              </a:spcBef>
              <a:spcAft>
                <a:spcPts val="0"/>
              </a:spcAft>
              <a:buClr>
                <a:srgbClr val="FFFFFF"/>
              </a:buClr>
              <a:buSzPts val="1100"/>
              <a:buFont typeface="Roboto"/>
              <a:buChar char="●"/>
            </a:pPr>
            <a:r>
              <a:rPr lang="en" sz="1100">
                <a:solidFill>
                  <a:srgbClr val="FFFFFF"/>
                </a:solidFill>
                <a:highlight>
                  <a:srgbClr val="343541"/>
                </a:highlight>
                <a:latin typeface="Roboto"/>
                <a:ea typeface="Roboto"/>
                <a:cs typeface="Roboto"/>
                <a:sym typeface="Roboto"/>
              </a:rPr>
              <a:t>ARIMAX: time-series forecasting model that incorporates autoregressive and moving average components with external predictors.</a:t>
            </a:r>
            <a:endParaRPr sz="1100">
              <a:solidFill>
                <a:srgbClr val="FFFFFF"/>
              </a:solidFill>
              <a:highlight>
                <a:srgbClr val="343541"/>
              </a:highlight>
              <a:latin typeface="Roboto"/>
              <a:ea typeface="Roboto"/>
              <a:cs typeface="Roboto"/>
              <a:sym typeface="Roboto"/>
            </a:endParaRPr>
          </a:p>
          <a:p>
            <a:pPr marL="457200" lvl="0" indent="-298450" algn="l" rtl="0">
              <a:lnSpc>
                <a:spcPct val="100000"/>
              </a:lnSpc>
              <a:spcBef>
                <a:spcPts val="0"/>
              </a:spcBef>
              <a:spcAft>
                <a:spcPts val="0"/>
              </a:spcAft>
              <a:buClr>
                <a:srgbClr val="FFFFFF"/>
              </a:buClr>
              <a:buSzPts val="1100"/>
              <a:buFont typeface="Roboto"/>
              <a:buChar char="●"/>
            </a:pPr>
            <a:r>
              <a:rPr lang="en" sz="1100">
                <a:solidFill>
                  <a:srgbClr val="FFFFFF"/>
                </a:solidFill>
                <a:highlight>
                  <a:srgbClr val="343541"/>
                </a:highlight>
                <a:latin typeface="Roboto"/>
                <a:ea typeface="Roboto"/>
                <a:cs typeface="Roboto"/>
                <a:sym typeface="Roboto"/>
              </a:rPr>
              <a:t>Prophet: time-series forecasting model developed by Facebook that can handle seasonality, trend changes, and outliers.</a:t>
            </a:r>
            <a:endParaRPr sz="1100">
              <a:solidFill>
                <a:srgbClr val="FFFFFF"/>
              </a:solidFill>
              <a:highlight>
                <a:srgbClr val="343541"/>
              </a:highlight>
              <a:latin typeface="Roboto"/>
              <a:ea typeface="Roboto"/>
              <a:cs typeface="Roboto"/>
              <a:sym typeface="Roboto"/>
            </a:endParaRPr>
          </a:p>
          <a:p>
            <a:pPr marL="457200" lvl="0" indent="-298450" algn="l" rtl="0">
              <a:lnSpc>
                <a:spcPct val="100000"/>
              </a:lnSpc>
              <a:spcBef>
                <a:spcPts val="0"/>
              </a:spcBef>
              <a:spcAft>
                <a:spcPts val="0"/>
              </a:spcAft>
              <a:buClr>
                <a:srgbClr val="FFFFFF"/>
              </a:buClr>
              <a:buSzPts val="1100"/>
              <a:buFont typeface="Roboto"/>
              <a:buChar char="●"/>
            </a:pPr>
            <a:r>
              <a:rPr lang="en" sz="1100">
                <a:solidFill>
                  <a:srgbClr val="FFFFFF"/>
                </a:solidFill>
                <a:highlight>
                  <a:srgbClr val="343541"/>
                </a:highlight>
                <a:latin typeface="Roboto"/>
                <a:ea typeface="Roboto"/>
                <a:cs typeface="Roboto"/>
                <a:sym typeface="Roboto"/>
              </a:rPr>
              <a:t>XGBoost: gradient boosting algorithm that can handle complex datasets with high-dimensional features.</a:t>
            </a:r>
            <a:endParaRPr sz="1100">
              <a:solidFill>
                <a:srgbClr val="FFFFFF"/>
              </a:solidFill>
              <a:highlight>
                <a:srgbClr val="343541"/>
              </a:highlight>
              <a:latin typeface="Roboto"/>
              <a:ea typeface="Roboto"/>
              <a:cs typeface="Roboto"/>
              <a:sym typeface="Roboto"/>
            </a:endParaRPr>
          </a:p>
          <a:p>
            <a:pPr marL="457200" lvl="0" indent="-298450" algn="l" rtl="0">
              <a:lnSpc>
                <a:spcPct val="100000"/>
              </a:lnSpc>
              <a:spcBef>
                <a:spcPts val="0"/>
              </a:spcBef>
              <a:spcAft>
                <a:spcPts val="0"/>
              </a:spcAft>
              <a:buClr>
                <a:srgbClr val="FFFFFF"/>
              </a:buClr>
              <a:buSzPts val="1100"/>
              <a:buFont typeface="Roboto"/>
              <a:buChar char="●"/>
            </a:pPr>
            <a:r>
              <a:rPr lang="en" sz="1100">
                <a:solidFill>
                  <a:srgbClr val="FFFFFF"/>
                </a:solidFill>
                <a:highlight>
                  <a:srgbClr val="343541"/>
                </a:highlight>
                <a:latin typeface="Roboto"/>
                <a:ea typeface="Roboto"/>
                <a:cs typeface="Roboto"/>
                <a:sym typeface="Roboto"/>
              </a:rPr>
              <a:t>Seasonal ETS: time-series forecasting model that can capture trend, seasonality, and irregularity in data.</a:t>
            </a:r>
            <a:endParaRPr sz="1100">
              <a:solidFill>
                <a:srgbClr val="FFFFFF"/>
              </a:solidFill>
              <a:highlight>
                <a:srgbClr val="343541"/>
              </a:highlight>
              <a:latin typeface="Roboto"/>
              <a:ea typeface="Roboto"/>
              <a:cs typeface="Roboto"/>
              <a:sym typeface="Roboto"/>
            </a:endParaRPr>
          </a:p>
          <a:p>
            <a:pPr marL="457200" lvl="0" indent="-298450" algn="l" rtl="0">
              <a:lnSpc>
                <a:spcPct val="100000"/>
              </a:lnSpc>
              <a:spcBef>
                <a:spcPts val="0"/>
              </a:spcBef>
              <a:spcAft>
                <a:spcPts val="0"/>
              </a:spcAft>
              <a:buClr>
                <a:srgbClr val="FFFFFF"/>
              </a:buClr>
              <a:buSzPts val="1100"/>
              <a:buFont typeface="Roboto"/>
              <a:buChar char="●"/>
            </a:pPr>
            <a:r>
              <a:rPr lang="en" sz="1100">
                <a:solidFill>
                  <a:srgbClr val="FFFFFF"/>
                </a:solidFill>
                <a:highlight>
                  <a:srgbClr val="343541"/>
                </a:highlight>
                <a:latin typeface="Roboto"/>
                <a:ea typeface="Roboto"/>
                <a:cs typeface="Roboto"/>
                <a:sym typeface="Roboto"/>
              </a:rPr>
              <a:t>XAI Techniques (SHAP and LIME): used for interpreting predictions made by machine learning models.</a:t>
            </a:r>
            <a:endParaRPr sz="1100">
              <a:solidFill>
                <a:srgbClr val="FFFFFF"/>
              </a:solidFill>
              <a:highlight>
                <a:srgbClr val="343541"/>
              </a:highlight>
              <a:latin typeface="Roboto"/>
              <a:ea typeface="Roboto"/>
              <a:cs typeface="Roboto"/>
              <a:sym typeface="Roboto"/>
            </a:endParaRPr>
          </a:p>
          <a:p>
            <a:pPr marL="0" lvl="0" indent="0" algn="l" rtl="0">
              <a:lnSpc>
                <a:spcPct val="100000"/>
              </a:lnSpc>
              <a:spcBef>
                <a:spcPts val="2900"/>
              </a:spcBef>
              <a:spcAft>
                <a:spcPts val="0"/>
              </a:spcAft>
              <a:buClr>
                <a:schemeClr val="dk1"/>
              </a:buClr>
              <a:buSzPts val="1100"/>
              <a:buFont typeface="Arial"/>
              <a:buNone/>
            </a:pPr>
            <a:r>
              <a:rPr lang="en" sz="1100">
                <a:solidFill>
                  <a:srgbClr val="FFFFFF"/>
                </a:solidFill>
                <a:highlight>
                  <a:srgbClr val="343541"/>
                </a:highlight>
                <a:latin typeface="Roboto"/>
                <a:ea typeface="Roboto"/>
                <a:cs typeface="Roboto"/>
                <a:sym typeface="Roboto"/>
              </a:rPr>
              <a:t>Heat Wave Prediction Models:</a:t>
            </a:r>
            <a:endParaRPr sz="1100">
              <a:solidFill>
                <a:srgbClr val="FFFFFF"/>
              </a:solidFill>
              <a:highlight>
                <a:srgbClr val="343541"/>
              </a:highlight>
              <a:latin typeface="Roboto"/>
              <a:ea typeface="Roboto"/>
              <a:cs typeface="Roboto"/>
              <a:sym typeface="Roboto"/>
            </a:endParaRPr>
          </a:p>
          <a:p>
            <a:pPr marL="457200" lvl="0" indent="-298450" algn="l" rtl="0">
              <a:lnSpc>
                <a:spcPct val="100000"/>
              </a:lnSpc>
              <a:spcBef>
                <a:spcPts val="2900"/>
              </a:spcBef>
              <a:spcAft>
                <a:spcPts val="0"/>
              </a:spcAft>
              <a:buClr>
                <a:srgbClr val="FFFFFF"/>
              </a:buClr>
              <a:buSzPts val="1100"/>
              <a:buFont typeface="Roboto"/>
              <a:buChar char="●"/>
            </a:pPr>
            <a:r>
              <a:rPr lang="en" sz="1100">
                <a:solidFill>
                  <a:srgbClr val="FFFFFF"/>
                </a:solidFill>
                <a:highlight>
                  <a:srgbClr val="343541"/>
                </a:highlight>
                <a:latin typeface="Roboto"/>
                <a:ea typeface="Roboto"/>
                <a:cs typeface="Roboto"/>
                <a:sym typeface="Roboto"/>
              </a:rPr>
              <a:t>Prophet: time-series forecasting model that can handle seasonality, trend changes, and outliers.</a:t>
            </a:r>
            <a:endParaRPr sz="1100">
              <a:solidFill>
                <a:srgbClr val="FFFFFF"/>
              </a:solidFill>
              <a:highlight>
                <a:srgbClr val="343541"/>
              </a:highlight>
              <a:latin typeface="Roboto"/>
              <a:ea typeface="Roboto"/>
              <a:cs typeface="Roboto"/>
              <a:sym typeface="Roboto"/>
            </a:endParaRPr>
          </a:p>
          <a:p>
            <a:pPr marL="457200" lvl="0" indent="-298450" algn="l" rtl="0">
              <a:lnSpc>
                <a:spcPct val="100000"/>
              </a:lnSpc>
              <a:spcBef>
                <a:spcPts val="0"/>
              </a:spcBef>
              <a:spcAft>
                <a:spcPts val="0"/>
              </a:spcAft>
              <a:buClr>
                <a:srgbClr val="FFFFFF"/>
              </a:buClr>
              <a:buSzPts val="1100"/>
              <a:buFont typeface="Roboto"/>
              <a:buChar char="●"/>
            </a:pPr>
            <a:r>
              <a:rPr lang="en" sz="1100">
                <a:solidFill>
                  <a:srgbClr val="FFFFFF"/>
                </a:solidFill>
                <a:highlight>
                  <a:srgbClr val="343541"/>
                </a:highlight>
                <a:latin typeface="Roboto"/>
                <a:ea typeface="Roboto"/>
                <a:cs typeface="Roboto"/>
                <a:sym typeface="Roboto"/>
              </a:rPr>
              <a:t>Seasonal ETS: time-series forecasting model that can capture seasonal patterns in data.</a:t>
            </a:r>
            <a:endParaRPr sz="1100">
              <a:solidFill>
                <a:srgbClr val="FFFFFF"/>
              </a:solidFill>
              <a:highlight>
                <a:srgbClr val="343541"/>
              </a:highlight>
              <a:latin typeface="Roboto"/>
              <a:ea typeface="Roboto"/>
              <a:cs typeface="Roboto"/>
              <a:sym typeface="Roboto"/>
            </a:endParaRPr>
          </a:p>
          <a:p>
            <a:pPr marL="457200" lvl="0" indent="-298450" algn="l" rtl="0">
              <a:lnSpc>
                <a:spcPct val="100000"/>
              </a:lnSpc>
              <a:spcBef>
                <a:spcPts val="0"/>
              </a:spcBef>
              <a:spcAft>
                <a:spcPts val="0"/>
              </a:spcAft>
              <a:buClr>
                <a:srgbClr val="FFFFFF"/>
              </a:buClr>
              <a:buSzPts val="1100"/>
              <a:buFont typeface="Roboto"/>
              <a:buChar char="●"/>
            </a:pPr>
            <a:r>
              <a:rPr lang="en" sz="1100">
                <a:solidFill>
                  <a:srgbClr val="FFFFFF"/>
                </a:solidFill>
                <a:highlight>
                  <a:srgbClr val="343541"/>
                </a:highlight>
                <a:latin typeface="Roboto"/>
                <a:ea typeface="Roboto"/>
                <a:cs typeface="Roboto"/>
                <a:sym typeface="Roboto"/>
              </a:rPr>
              <a:t>SARIMAX: time-series forecasting model that incorporates external factors to improve accuracy of temperature forecast.</a:t>
            </a:r>
            <a:endParaRPr sz="1100">
              <a:solidFill>
                <a:srgbClr val="FFFFFF"/>
              </a:solidFill>
              <a:highlight>
                <a:srgbClr val="343541"/>
              </a:highlight>
              <a:latin typeface="Roboto"/>
              <a:ea typeface="Roboto"/>
              <a:cs typeface="Roboto"/>
              <a:sym typeface="Roboto"/>
            </a:endParaRPr>
          </a:p>
          <a:p>
            <a:pPr marL="0" lvl="0" indent="0" algn="l" rtl="0">
              <a:lnSpc>
                <a:spcPct val="100000"/>
              </a:lnSpc>
              <a:spcBef>
                <a:spcPts val="2900"/>
              </a:spcBef>
              <a:spcAft>
                <a:spcPts val="0"/>
              </a:spcAft>
              <a:buNone/>
            </a:pPr>
            <a:endParaRPr sz="1200">
              <a:solidFill>
                <a:srgbClr val="D1D5DB"/>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6"/>
          <p:cNvSpPr txBox="1">
            <a:spLocks noGrp="1"/>
          </p:cNvSpPr>
          <p:nvPr>
            <p:ph type="ctrTitle"/>
          </p:nvPr>
        </p:nvSpPr>
        <p:spPr>
          <a:xfrm>
            <a:off x="84750" y="125100"/>
            <a:ext cx="7194600" cy="47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 EVALUATION PARAMETERS</a:t>
            </a:r>
            <a:endParaRPr/>
          </a:p>
        </p:txBody>
      </p:sp>
      <p:sp>
        <p:nvSpPr>
          <p:cNvPr id="140" name="Google Shape;140;p16"/>
          <p:cNvSpPr txBox="1">
            <a:spLocks noGrp="1"/>
          </p:cNvSpPr>
          <p:nvPr>
            <p:ph type="subTitle" idx="1"/>
          </p:nvPr>
        </p:nvSpPr>
        <p:spPr>
          <a:xfrm>
            <a:off x="2022300" y="2815923"/>
            <a:ext cx="5591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
        <p:nvSpPr>
          <p:cNvPr id="141" name="Google Shape;141;p1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142" name="Google Shape;142;p16"/>
          <p:cNvSpPr txBox="1"/>
          <p:nvPr/>
        </p:nvSpPr>
        <p:spPr>
          <a:xfrm>
            <a:off x="394400" y="652750"/>
            <a:ext cx="841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Quattrocento Sans"/>
              <a:ea typeface="Quattrocento Sans"/>
              <a:cs typeface="Quattrocento Sans"/>
              <a:sym typeface="Quattrocento Sans"/>
            </a:endParaRPr>
          </a:p>
        </p:txBody>
      </p:sp>
      <p:pic>
        <p:nvPicPr>
          <p:cNvPr id="143" name="Google Shape;143;p16"/>
          <p:cNvPicPr preferRelativeResize="0"/>
          <p:nvPr/>
        </p:nvPicPr>
        <p:blipFill>
          <a:blip r:embed="rId3">
            <a:alphaModFix/>
          </a:blip>
          <a:stretch>
            <a:fillRect/>
          </a:stretch>
        </p:blipFill>
        <p:spPr>
          <a:xfrm>
            <a:off x="58325" y="1117800"/>
            <a:ext cx="9007173" cy="1633274"/>
          </a:xfrm>
          <a:prstGeom prst="rect">
            <a:avLst/>
          </a:prstGeom>
          <a:noFill/>
          <a:ln>
            <a:noFill/>
          </a:ln>
        </p:spPr>
      </p:pic>
      <p:pic>
        <p:nvPicPr>
          <p:cNvPr id="144" name="Google Shape;144;p16"/>
          <p:cNvPicPr preferRelativeResize="0"/>
          <p:nvPr/>
        </p:nvPicPr>
        <p:blipFill>
          <a:blip r:embed="rId4">
            <a:alphaModFix/>
          </a:blip>
          <a:stretch>
            <a:fillRect/>
          </a:stretch>
        </p:blipFill>
        <p:spPr>
          <a:xfrm>
            <a:off x="31887" y="2751073"/>
            <a:ext cx="9060051" cy="18156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17"/>
          <p:cNvPicPr preferRelativeResize="0"/>
          <p:nvPr/>
        </p:nvPicPr>
        <p:blipFill>
          <a:blip r:embed="rId3">
            <a:alphaModFix/>
          </a:blip>
          <a:stretch>
            <a:fillRect/>
          </a:stretch>
        </p:blipFill>
        <p:spPr>
          <a:xfrm>
            <a:off x="-1" y="0"/>
            <a:ext cx="9143997" cy="5143501"/>
          </a:xfrm>
          <a:prstGeom prst="rect">
            <a:avLst/>
          </a:prstGeom>
          <a:noFill/>
          <a:ln>
            <a:noFill/>
          </a:ln>
        </p:spPr>
      </p:pic>
      <p:sp>
        <p:nvSpPr>
          <p:cNvPr id="150" name="Google Shape;150;p17"/>
          <p:cNvSpPr txBox="1">
            <a:spLocks noGrp="1"/>
          </p:cNvSpPr>
          <p:nvPr>
            <p:ph type="title"/>
          </p:nvPr>
        </p:nvSpPr>
        <p:spPr>
          <a:xfrm>
            <a:off x="239525" y="236925"/>
            <a:ext cx="38784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OUR STARTUP PLAN</a:t>
            </a:r>
            <a:endParaRPr>
              <a:solidFill>
                <a:schemeClr val="lt1"/>
              </a:solidFill>
            </a:endParaRPr>
          </a:p>
        </p:txBody>
      </p:sp>
      <p:sp>
        <p:nvSpPr>
          <p:cNvPr id="151" name="Google Shape;151;p1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152" name="Google Shape;152;p17"/>
          <p:cNvSpPr txBox="1"/>
          <p:nvPr/>
        </p:nvSpPr>
        <p:spPr>
          <a:xfrm>
            <a:off x="348275" y="1448475"/>
            <a:ext cx="858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Quattrocento Sans"/>
              <a:ea typeface="Quattrocento Sans"/>
              <a:cs typeface="Quattrocento Sans"/>
              <a:sym typeface="Quattrocento Sans"/>
            </a:endParaRPr>
          </a:p>
        </p:txBody>
      </p:sp>
      <p:pic>
        <p:nvPicPr>
          <p:cNvPr id="153" name="Google Shape;153;p17"/>
          <p:cNvPicPr preferRelativeResize="0"/>
          <p:nvPr/>
        </p:nvPicPr>
        <p:blipFill>
          <a:blip r:embed="rId4">
            <a:alphaModFix/>
          </a:blip>
          <a:stretch>
            <a:fillRect/>
          </a:stretch>
        </p:blipFill>
        <p:spPr>
          <a:xfrm>
            <a:off x="348275" y="3101875"/>
            <a:ext cx="2265500" cy="1264325"/>
          </a:xfrm>
          <a:prstGeom prst="rect">
            <a:avLst/>
          </a:prstGeom>
          <a:noFill/>
          <a:ln>
            <a:noFill/>
          </a:ln>
        </p:spPr>
      </p:pic>
      <p:cxnSp>
        <p:nvCxnSpPr>
          <p:cNvPr id="154" name="Google Shape;154;p17"/>
          <p:cNvCxnSpPr/>
          <p:nvPr/>
        </p:nvCxnSpPr>
        <p:spPr>
          <a:xfrm>
            <a:off x="2613775" y="3734037"/>
            <a:ext cx="925800" cy="0"/>
          </a:xfrm>
          <a:prstGeom prst="straightConnector1">
            <a:avLst/>
          </a:prstGeom>
          <a:noFill/>
          <a:ln w="38100" cap="flat" cmpd="sng">
            <a:solidFill>
              <a:schemeClr val="accent1"/>
            </a:solidFill>
            <a:prstDash val="solid"/>
            <a:round/>
            <a:headEnd type="none" w="sm" len="sm"/>
            <a:tailEnd type="triangle" w="sm" len="sm"/>
          </a:ln>
        </p:spPr>
      </p:cxnSp>
      <p:pic>
        <p:nvPicPr>
          <p:cNvPr id="155" name="Google Shape;155;p17"/>
          <p:cNvPicPr preferRelativeResize="0"/>
          <p:nvPr/>
        </p:nvPicPr>
        <p:blipFill>
          <a:blip r:embed="rId5">
            <a:alphaModFix/>
          </a:blip>
          <a:stretch>
            <a:fillRect/>
          </a:stretch>
        </p:blipFill>
        <p:spPr>
          <a:xfrm>
            <a:off x="3527425" y="3037799"/>
            <a:ext cx="2195000" cy="1328375"/>
          </a:xfrm>
          <a:prstGeom prst="rect">
            <a:avLst/>
          </a:prstGeom>
          <a:noFill/>
          <a:ln>
            <a:noFill/>
          </a:ln>
        </p:spPr>
      </p:pic>
      <p:cxnSp>
        <p:nvCxnSpPr>
          <p:cNvPr id="156" name="Google Shape;156;p17"/>
          <p:cNvCxnSpPr/>
          <p:nvPr/>
        </p:nvCxnSpPr>
        <p:spPr>
          <a:xfrm>
            <a:off x="5722425" y="3734037"/>
            <a:ext cx="925800" cy="0"/>
          </a:xfrm>
          <a:prstGeom prst="straightConnector1">
            <a:avLst/>
          </a:prstGeom>
          <a:noFill/>
          <a:ln w="38100" cap="flat" cmpd="sng">
            <a:solidFill>
              <a:schemeClr val="accent1"/>
            </a:solidFill>
            <a:prstDash val="solid"/>
            <a:round/>
            <a:headEnd type="none" w="sm" len="sm"/>
            <a:tailEnd type="triangle" w="sm" len="sm"/>
          </a:ln>
        </p:spPr>
      </p:cxnSp>
      <p:pic>
        <p:nvPicPr>
          <p:cNvPr id="157" name="Google Shape;157;p17"/>
          <p:cNvPicPr preferRelativeResize="0"/>
          <p:nvPr/>
        </p:nvPicPr>
        <p:blipFill>
          <a:blip r:embed="rId6">
            <a:alphaModFix/>
          </a:blip>
          <a:stretch>
            <a:fillRect/>
          </a:stretch>
        </p:blipFill>
        <p:spPr>
          <a:xfrm>
            <a:off x="6709375" y="3069849"/>
            <a:ext cx="2265499" cy="1236097"/>
          </a:xfrm>
          <a:prstGeom prst="rect">
            <a:avLst/>
          </a:prstGeom>
          <a:noFill/>
          <a:ln>
            <a:noFill/>
          </a:ln>
        </p:spPr>
      </p:pic>
      <p:sp>
        <p:nvSpPr>
          <p:cNvPr id="158" name="Google Shape;158;p17"/>
          <p:cNvSpPr txBox="1"/>
          <p:nvPr/>
        </p:nvSpPr>
        <p:spPr>
          <a:xfrm>
            <a:off x="348275" y="918000"/>
            <a:ext cx="85341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lt1"/>
                </a:solidFill>
                <a:latin typeface="Quattrocento Sans"/>
                <a:ea typeface="Quattrocento Sans"/>
                <a:cs typeface="Quattrocento Sans"/>
                <a:sym typeface="Quattrocento Sans"/>
              </a:rPr>
              <a:t>Our startup is focused on improving public health and safety by developing an early warning system for potential health hazards, raising awareness about the importance of preventive healthcare measures, and building the capacity of healthcare systems to respond effectively to public health emergencies.</a:t>
            </a:r>
            <a:endParaRPr sz="17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8"/>
          <p:cNvPicPr preferRelativeResize="0"/>
          <p:nvPr/>
        </p:nvPicPr>
        <p:blipFill>
          <a:blip r:embed="rId3">
            <a:alphaModFix/>
          </a:blip>
          <a:stretch>
            <a:fillRect/>
          </a:stretch>
        </p:blipFill>
        <p:spPr>
          <a:xfrm>
            <a:off x="0" y="25"/>
            <a:ext cx="9144003" cy="5143501"/>
          </a:xfrm>
          <a:prstGeom prst="rect">
            <a:avLst/>
          </a:prstGeom>
          <a:noFill/>
          <a:ln>
            <a:noFill/>
          </a:ln>
        </p:spPr>
      </p:pic>
      <p:sp>
        <p:nvSpPr>
          <p:cNvPr id="164" name="Google Shape;164;p18"/>
          <p:cNvSpPr txBox="1">
            <a:spLocks noGrp="1"/>
          </p:cNvSpPr>
          <p:nvPr>
            <p:ph type="title"/>
          </p:nvPr>
        </p:nvSpPr>
        <p:spPr>
          <a:xfrm>
            <a:off x="140700" y="99199"/>
            <a:ext cx="3878400" cy="48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PROBLEM STATEMENT </a:t>
            </a:r>
            <a:endParaRPr>
              <a:solidFill>
                <a:schemeClr val="lt1"/>
              </a:solidFill>
            </a:endParaRPr>
          </a:p>
        </p:txBody>
      </p:sp>
      <p:sp>
        <p:nvSpPr>
          <p:cNvPr id="165" name="Google Shape;165;p1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166" name="Google Shape;166;p18"/>
          <p:cNvSpPr txBox="1"/>
          <p:nvPr/>
        </p:nvSpPr>
        <p:spPr>
          <a:xfrm>
            <a:off x="590475" y="1633000"/>
            <a:ext cx="807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Quattrocento Sans"/>
              <a:ea typeface="Quattrocento Sans"/>
              <a:cs typeface="Quattrocento Sans"/>
              <a:sym typeface="Quattrocento Sans"/>
            </a:endParaRPr>
          </a:p>
        </p:txBody>
      </p:sp>
      <p:sp>
        <p:nvSpPr>
          <p:cNvPr id="167" name="Google Shape;167;p18"/>
          <p:cNvSpPr txBox="1"/>
          <p:nvPr/>
        </p:nvSpPr>
        <p:spPr>
          <a:xfrm>
            <a:off x="140700" y="675800"/>
            <a:ext cx="8787900" cy="175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lt1"/>
                </a:solidFill>
                <a:latin typeface="Quattrocento Sans"/>
                <a:ea typeface="Quattrocento Sans"/>
                <a:cs typeface="Quattrocento Sans"/>
                <a:sym typeface="Quattrocento Sans"/>
              </a:rPr>
              <a:t>An AQI and heatwave predictor is essential as people are losing their lives due to extreme heat and poor air quality, mainly due to a lack of awareness. Building a predictor can alert individuals to the potential risks and enable them to take preventive measures to protect themselves. In addition, such predictors can inform policymakers and support efforts to reduce pollution and mitigate the impacts of climate change.</a:t>
            </a:r>
            <a:endParaRPr sz="1700">
              <a:solidFill>
                <a:schemeClr val="lt1"/>
              </a:solidFill>
              <a:latin typeface="Quattrocento Sans"/>
              <a:ea typeface="Quattrocento Sans"/>
              <a:cs typeface="Quattrocento Sans"/>
              <a:sym typeface="Quattrocento Sans"/>
            </a:endParaRPr>
          </a:p>
          <a:p>
            <a:pPr marL="0" lvl="0" indent="0" algn="l" rtl="0">
              <a:spcBef>
                <a:spcPts val="0"/>
              </a:spcBef>
              <a:spcAft>
                <a:spcPts val="0"/>
              </a:spcAft>
              <a:buNone/>
            </a:pPr>
            <a:endParaRPr sz="1700">
              <a:solidFill>
                <a:schemeClr val="lt1"/>
              </a:solidFill>
              <a:latin typeface="Quattrocento Sans"/>
              <a:ea typeface="Quattrocento Sans"/>
              <a:cs typeface="Quattrocento Sans"/>
              <a:sym typeface="Quattrocento Sans"/>
            </a:endParaRPr>
          </a:p>
        </p:txBody>
      </p:sp>
      <p:sp>
        <p:nvSpPr>
          <p:cNvPr id="168" name="Google Shape;168;p18"/>
          <p:cNvSpPr txBox="1">
            <a:spLocks noGrp="1"/>
          </p:cNvSpPr>
          <p:nvPr>
            <p:ph type="title"/>
          </p:nvPr>
        </p:nvSpPr>
        <p:spPr>
          <a:xfrm>
            <a:off x="204950" y="2297697"/>
            <a:ext cx="3972000" cy="54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OUR SOLUTION </a:t>
            </a:r>
            <a:endParaRPr>
              <a:solidFill>
                <a:schemeClr val="lt1"/>
              </a:solidFill>
            </a:endParaRPr>
          </a:p>
        </p:txBody>
      </p:sp>
      <p:sp>
        <p:nvSpPr>
          <p:cNvPr id="169" name="Google Shape;169;p18"/>
          <p:cNvSpPr txBox="1"/>
          <p:nvPr/>
        </p:nvSpPr>
        <p:spPr>
          <a:xfrm>
            <a:off x="204950" y="2920475"/>
            <a:ext cx="8464800" cy="175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lt1"/>
                </a:solidFill>
                <a:latin typeface="Quattrocento Sans"/>
                <a:ea typeface="Quattrocento Sans"/>
                <a:cs typeface="Quattrocento Sans"/>
                <a:sym typeface="Quattrocento Sans"/>
              </a:rPr>
              <a:t>Our startup is focused on creating an affordable device that measures vital signs in areas with severe air pollution and heatwaves, enabling early detection and prevention of health issues, particularly for vulnerable populations. We are also developing an alarming system that provides real-time information on environmental conditions, helping people to take necessary precautions and seek medical assistance if required, ultimately enhancing public health in these areas.</a:t>
            </a:r>
            <a:endParaRPr sz="17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19"/>
          <p:cNvPicPr preferRelativeResize="0"/>
          <p:nvPr/>
        </p:nvPicPr>
        <p:blipFill>
          <a:blip r:embed="rId3">
            <a:alphaModFix/>
          </a:blip>
          <a:stretch>
            <a:fillRect/>
          </a:stretch>
        </p:blipFill>
        <p:spPr>
          <a:xfrm>
            <a:off x="0" y="0"/>
            <a:ext cx="9144003" cy="5143501"/>
          </a:xfrm>
          <a:prstGeom prst="rect">
            <a:avLst/>
          </a:prstGeom>
          <a:noFill/>
          <a:ln>
            <a:noFill/>
          </a:ln>
        </p:spPr>
      </p:pic>
      <p:sp>
        <p:nvSpPr>
          <p:cNvPr id="175" name="Google Shape;175;p19"/>
          <p:cNvSpPr txBox="1">
            <a:spLocks noGrp="1"/>
          </p:cNvSpPr>
          <p:nvPr>
            <p:ph type="title"/>
          </p:nvPr>
        </p:nvSpPr>
        <p:spPr>
          <a:xfrm>
            <a:off x="135750" y="165425"/>
            <a:ext cx="4871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HELP WE NEED FOR START UP : </a:t>
            </a:r>
            <a:endParaRPr>
              <a:solidFill>
                <a:schemeClr val="lt1"/>
              </a:solidFill>
            </a:endParaRPr>
          </a:p>
        </p:txBody>
      </p:sp>
      <p:sp>
        <p:nvSpPr>
          <p:cNvPr id="176" name="Google Shape;176;p1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177" name="Google Shape;177;p19"/>
          <p:cNvSpPr txBox="1"/>
          <p:nvPr/>
        </p:nvSpPr>
        <p:spPr>
          <a:xfrm>
            <a:off x="198375" y="641225"/>
            <a:ext cx="7968900" cy="16440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rgbClr val="D1D5DB"/>
              </a:buClr>
              <a:buSzPts val="1200"/>
              <a:buFont typeface="Roboto"/>
              <a:buChar char="●"/>
            </a:pPr>
            <a:r>
              <a:rPr lang="en" sz="1200">
                <a:solidFill>
                  <a:srgbClr val="D1D5DB"/>
                </a:solidFill>
                <a:latin typeface="Roboto"/>
                <a:ea typeface="Roboto"/>
                <a:cs typeface="Roboto"/>
                <a:sym typeface="Roboto"/>
              </a:rPr>
              <a:t>Mentoring: Guiding and supporting someone as they start a tech business.</a:t>
            </a:r>
            <a:endParaRPr sz="1200">
              <a:solidFill>
                <a:srgbClr val="D1D5DB"/>
              </a:solidFill>
              <a:latin typeface="Roboto"/>
              <a:ea typeface="Roboto"/>
              <a:cs typeface="Roboto"/>
              <a:sym typeface="Roboto"/>
            </a:endParaRPr>
          </a:p>
          <a:p>
            <a:pPr marL="457200" lvl="0" indent="-304800" algn="l" rtl="0">
              <a:lnSpc>
                <a:spcPct val="115000"/>
              </a:lnSpc>
              <a:spcBef>
                <a:spcPts val="0"/>
              </a:spcBef>
              <a:spcAft>
                <a:spcPts val="0"/>
              </a:spcAft>
              <a:buClr>
                <a:srgbClr val="D1D5DB"/>
              </a:buClr>
              <a:buSzPts val="1200"/>
              <a:buFont typeface="Roboto"/>
              <a:buChar char="●"/>
            </a:pPr>
            <a:r>
              <a:rPr lang="en" sz="1200">
                <a:solidFill>
                  <a:srgbClr val="D1D5DB"/>
                </a:solidFill>
                <a:latin typeface="Roboto"/>
                <a:ea typeface="Roboto"/>
                <a:cs typeface="Roboto"/>
                <a:sym typeface="Roboto"/>
              </a:rPr>
              <a:t>Networking: Introducing them to potential investors, partners, and customers.</a:t>
            </a:r>
            <a:endParaRPr sz="1200">
              <a:solidFill>
                <a:srgbClr val="D1D5DB"/>
              </a:solidFill>
              <a:latin typeface="Roboto"/>
              <a:ea typeface="Roboto"/>
              <a:cs typeface="Roboto"/>
              <a:sym typeface="Roboto"/>
            </a:endParaRPr>
          </a:p>
          <a:p>
            <a:pPr marL="457200" lvl="0" indent="-304800" algn="l" rtl="0">
              <a:lnSpc>
                <a:spcPct val="115000"/>
              </a:lnSpc>
              <a:spcBef>
                <a:spcPts val="0"/>
              </a:spcBef>
              <a:spcAft>
                <a:spcPts val="0"/>
              </a:spcAft>
              <a:buClr>
                <a:srgbClr val="D1D5DB"/>
              </a:buClr>
              <a:buSzPts val="1200"/>
              <a:buFont typeface="Roboto"/>
              <a:buChar char="●"/>
            </a:pPr>
            <a:r>
              <a:rPr lang="en" sz="1200">
                <a:solidFill>
                  <a:srgbClr val="D1D5DB"/>
                </a:solidFill>
                <a:latin typeface="Roboto"/>
                <a:ea typeface="Roboto"/>
                <a:cs typeface="Roboto"/>
                <a:sym typeface="Roboto"/>
              </a:rPr>
              <a:t>Funding: Investing in or connecting them with investors for necessary funding.</a:t>
            </a:r>
            <a:endParaRPr sz="1200">
              <a:solidFill>
                <a:srgbClr val="D1D5DB"/>
              </a:solidFill>
              <a:latin typeface="Roboto"/>
              <a:ea typeface="Roboto"/>
              <a:cs typeface="Roboto"/>
              <a:sym typeface="Roboto"/>
            </a:endParaRPr>
          </a:p>
          <a:p>
            <a:pPr marL="457200" lvl="0" indent="-304800" algn="l" rtl="0">
              <a:lnSpc>
                <a:spcPct val="115000"/>
              </a:lnSpc>
              <a:spcBef>
                <a:spcPts val="0"/>
              </a:spcBef>
              <a:spcAft>
                <a:spcPts val="0"/>
              </a:spcAft>
              <a:buClr>
                <a:srgbClr val="D1D5DB"/>
              </a:buClr>
              <a:buSzPts val="1200"/>
              <a:buFont typeface="Roboto"/>
              <a:buChar char="●"/>
            </a:pPr>
            <a:r>
              <a:rPr lang="en" sz="1200">
                <a:solidFill>
                  <a:srgbClr val="D1D5DB"/>
                </a:solidFill>
                <a:latin typeface="Roboto"/>
                <a:ea typeface="Roboto"/>
                <a:cs typeface="Roboto"/>
                <a:sym typeface="Roboto"/>
              </a:rPr>
              <a:t>Expertise: Offering skills or knowledge to help with marketing, product development, software engineering, or other aspects of technology.</a:t>
            </a:r>
            <a:endParaRPr sz="1200">
              <a:solidFill>
                <a:srgbClr val="D1D5DB"/>
              </a:solidFill>
              <a:latin typeface="Roboto"/>
              <a:ea typeface="Roboto"/>
              <a:cs typeface="Roboto"/>
              <a:sym typeface="Roboto"/>
            </a:endParaRPr>
          </a:p>
          <a:p>
            <a:pPr marL="457200" lvl="0" indent="-304800" algn="l" rtl="0">
              <a:lnSpc>
                <a:spcPct val="115000"/>
              </a:lnSpc>
              <a:spcBef>
                <a:spcPts val="0"/>
              </a:spcBef>
              <a:spcAft>
                <a:spcPts val="0"/>
              </a:spcAft>
              <a:buClr>
                <a:srgbClr val="D1D5DB"/>
              </a:buClr>
              <a:buSzPts val="1200"/>
              <a:buFont typeface="Roboto"/>
              <a:buChar char="●"/>
            </a:pPr>
            <a:r>
              <a:rPr lang="en" sz="1200">
                <a:solidFill>
                  <a:srgbClr val="D1D5DB"/>
                </a:solidFill>
                <a:latin typeface="Roboto"/>
                <a:ea typeface="Roboto"/>
                <a:cs typeface="Roboto"/>
                <a:sym typeface="Roboto"/>
              </a:rPr>
              <a:t>Feedback: Providing constructive feedback on their business plan, pitch, product, or technology implementation</a:t>
            </a:r>
            <a:endParaRPr>
              <a:solidFill>
                <a:schemeClr val="lt1"/>
              </a:solidFill>
              <a:latin typeface="Quattrocento Sans"/>
              <a:ea typeface="Quattrocento Sans"/>
              <a:cs typeface="Quattrocento Sans"/>
              <a:sym typeface="Quattrocento Sans"/>
            </a:endParaRPr>
          </a:p>
        </p:txBody>
      </p:sp>
      <p:sp>
        <p:nvSpPr>
          <p:cNvPr id="178" name="Google Shape;178;p19"/>
          <p:cNvSpPr txBox="1"/>
          <p:nvPr/>
        </p:nvSpPr>
        <p:spPr>
          <a:xfrm>
            <a:off x="135750" y="2325450"/>
            <a:ext cx="4197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lt1"/>
                </a:solidFill>
                <a:latin typeface="Lora"/>
                <a:ea typeface="Lora"/>
                <a:cs typeface="Lora"/>
                <a:sym typeface="Lora"/>
              </a:rPr>
              <a:t>UTILIZATION OF PRIZE MONEY: </a:t>
            </a:r>
            <a:endParaRPr sz="2000" b="1">
              <a:solidFill>
                <a:schemeClr val="lt1"/>
              </a:solidFill>
              <a:latin typeface="Lora"/>
              <a:ea typeface="Lora"/>
              <a:cs typeface="Lora"/>
              <a:sym typeface="Lora"/>
            </a:endParaRPr>
          </a:p>
        </p:txBody>
      </p:sp>
      <p:sp>
        <p:nvSpPr>
          <p:cNvPr id="179" name="Google Shape;179;p19"/>
          <p:cNvSpPr txBox="1"/>
          <p:nvPr/>
        </p:nvSpPr>
        <p:spPr>
          <a:xfrm>
            <a:off x="198375" y="2858275"/>
            <a:ext cx="74040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2"/>
              </a:buClr>
              <a:buSzPts val="1400"/>
              <a:buFont typeface="Quattrocento Sans"/>
              <a:buChar char="●"/>
            </a:pPr>
            <a:r>
              <a:rPr lang="en">
                <a:solidFill>
                  <a:schemeClr val="lt2"/>
                </a:solidFill>
                <a:latin typeface="Quattrocento Sans"/>
                <a:ea typeface="Quattrocento Sans"/>
                <a:cs typeface="Quattrocento Sans"/>
                <a:sym typeface="Quattrocento Sans"/>
              </a:rPr>
              <a:t>Expand early warning system to cover more areas and improve accuracy.</a:t>
            </a:r>
            <a:endParaRPr>
              <a:solidFill>
                <a:schemeClr val="lt2"/>
              </a:solidFill>
              <a:latin typeface="Quattrocento Sans"/>
              <a:ea typeface="Quattrocento Sans"/>
              <a:cs typeface="Quattrocento Sans"/>
              <a:sym typeface="Quattrocento Sans"/>
            </a:endParaRPr>
          </a:p>
          <a:p>
            <a:pPr marL="457200" lvl="0" indent="-317500" algn="l" rtl="0">
              <a:spcBef>
                <a:spcPts val="0"/>
              </a:spcBef>
              <a:spcAft>
                <a:spcPts val="0"/>
              </a:spcAft>
              <a:buClr>
                <a:schemeClr val="lt2"/>
              </a:buClr>
              <a:buSzPts val="1400"/>
              <a:buFont typeface="Quattrocento Sans"/>
              <a:buChar char="●"/>
            </a:pPr>
            <a:r>
              <a:rPr lang="en">
                <a:solidFill>
                  <a:schemeClr val="lt2"/>
                </a:solidFill>
                <a:latin typeface="Quattrocento Sans"/>
                <a:ea typeface="Quattrocento Sans"/>
                <a:cs typeface="Quattrocento Sans"/>
                <a:sym typeface="Quattrocento Sans"/>
              </a:rPr>
              <a:t>Launch more extensive health awareness campaigns targeting different demographics.</a:t>
            </a:r>
            <a:endParaRPr>
              <a:solidFill>
                <a:schemeClr val="lt2"/>
              </a:solidFill>
              <a:latin typeface="Quattrocento Sans"/>
              <a:ea typeface="Quattrocento Sans"/>
              <a:cs typeface="Quattrocento Sans"/>
              <a:sym typeface="Quattrocento Sans"/>
            </a:endParaRPr>
          </a:p>
          <a:p>
            <a:pPr marL="457200" lvl="0" indent="-317500" algn="l" rtl="0">
              <a:spcBef>
                <a:spcPts val="0"/>
              </a:spcBef>
              <a:spcAft>
                <a:spcPts val="0"/>
              </a:spcAft>
              <a:buClr>
                <a:schemeClr val="lt2"/>
              </a:buClr>
              <a:buSzPts val="1400"/>
              <a:buFont typeface="Quattrocento Sans"/>
              <a:buChar char="●"/>
            </a:pPr>
            <a:r>
              <a:rPr lang="en">
                <a:solidFill>
                  <a:schemeClr val="lt2"/>
                </a:solidFill>
                <a:latin typeface="Quattrocento Sans"/>
                <a:ea typeface="Quattrocento Sans"/>
                <a:cs typeface="Quattrocento Sans"/>
                <a:sym typeface="Quattrocento Sans"/>
              </a:rPr>
              <a:t>Provide training, equipment, and resources to improve healthcare provider's response to emergencies.</a:t>
            </a:r>
            <a:endParaRPr>
              <a:solidFill>
                <a:schemeClr val="lt2"/>
              </a:solidFill>
              <a:latin typeface="Quattrocento Sans"/>
              <a:ea typeface="Quattrocento Sans"/>
              <a:cs typeface="Quattrocento Sans"/>
              <a:sym typeface="Quattrocento Sans"/>
            </a:endParaRPr>
          </a:p>
          <a:p>
            <a:pPr marL="457200" lvl="0" indent="-317500" algn="l" rtl="0">
              <a:spcBef>
                <a:spcPts val="0"/>
              </a:spcBef>
              <a:spcAft>
                <a:spcPts val="0"/>
              </a:spcAft>
              <a:buClr>
                <a:schemeClr val="lt2"/>
              </a:buClr>
              <a:buSzPts val="1400"/>
              <a:buFont typeface="Quattrocento Sans"/>
              <a:buChar char="●"/>
            </a:pPr>
            <a:r>
              <a:rPr lang="en">
                <a:solidFill>
                  <a:schemeClr val="lt2"/>
                </a:solidFill>
                <a:latin typeface="Quattrocento Sans"/>
                <a:ea typeface="Quattrocento Sans"/>
                <a:cs typeface="Quattrocento Sans"/>
                <a:sym typeface="Quattrocento Sans"/>
              </a:rPr>
              <a:t>Hire additional team members with specialized skills.</a:t>
            </a:r>
            <a:endParaRPr>
              <a:solidFill>
                <a:schemeClr val="lt2"/>
              </a:solidFill>
              <a:latin typeface="Quattrocento Sans"/>
              <a:ea typeface="Quattrocento Sans"/>
              <a:cs typeface="Quattrocento Sans"/>
              <a:sym typeface="Quattrocento Sans"/>
            </a:endParaRPr>
          </a:p>
          <a:p>
            <a:pPr marL="457200" lvl="0" indent="-317500" algn="l" rtl="0">
              <a:spcBef>
                <a:spcPts val="0"/>
              </a:spcBef>
              <a:spcAft>
                <a:spcPts val="0"/>
              </a:spcAft>
              <a:buClr>
                <a:schemeClr val="lt2"/>
              </a:buClr>
              <a:buSzPts val="1400"/>
              <a:buFont typeface="Quattrocento Sans"/>
              <a:buChar char="●"/>
            </a:pPr>
            <a:r>
              <a:rPr lang="en">
                <a:solidFill>
                  <a:schemeClr val="lt2"/>
                </a:solidFill>
                <a:latin typeface="Quattrocento Sans"/>
                <a:ea typeface="Quattrocento Sans"/>
                <a:cs typeface="Quattrocento Sans"/>
                <a:sym typeface="Quattrocento Sans"/>
              </a:rPr>
              <a:t>Conduct research and development activities to refine technology and methodologies.</a:t>
            </a:r>
            <a:endParaRPr>
              <a:solidFill>
                <a:schemeClr val="lt2"/>
              </a:solidFill>
              <a:latin typeface="Quattrocento Sans"/>
              <a:ea typeface="Quattrocento Sans"/>
              <a:cs typeface="Quattrocento Sans"/>
              <a:sym typeface="Quattrocento Sans"/>
            </a:endParaRPr>
          </a:p>
          <a:p>
            <a:pPr marL="457200" lvl="0" indent="-317500" algn="l" rtl="0">
              <a:spcBef>
                <a:spcPts val="0"/>
              </a:spcBef>
              <a:spcAft>
                <a:spcPts val="0"/>
              </a:spcAft>
              <a:buClr>
                <a:schemeClr val="lt2"/>
              </a:buClr>
              <a:buSzPts val="1400"/>
              <a:buFont typeface="Quattrocento Sans"/>
              <a:buChar char="●"/>
            </a:pPr>
            <a:r>
              <a:rPr lang="en">
                <a:solidFill>
                  <a:schemeClr val="lt2"/>
                </a:solidFill>
                <a:latin typeface="Quattrocento Sans"/>
                <a:ea typeface="Quattrocento Sans"/>
                <a:cs typeface="Quattrocento Sans"/>
                <a:sym typeface="Quattrocento Sans"/>
              </a:rPr>
              <a:t>Establish partnerships with other organizations to expand capabilities and reach.</a:t>
            </a:r>
            <a:endParaRPr>
              <a:solidFill>
                <a:schemeClr val="lt2"/>
              </a:solidFill>
              <a:latin typeface="Quattrocento Sans"/>
              <a:ea typeface="Quattrocento Sans"/>
              <a:cs typeface="Quattrocento Sans"/>
              <a:sym typeface="Quattrocento Sans"/>
            </a:endParaRPr>
          </a:p>
          <a:p>
            <a:pPr marL="457200" lvl="0" indent="0" algn="l" rtl="0">
              <a:spcBef>
                <a:spcPts val="0"/>
              </a:spcBef>
              <a:spcAft>
                <a:spcPts val="0"/>
              </a:spcAft>
              <a:buNone/>
            </a:pPr>
            <a:endParaRPr>
              <a:solidFill>
                <a:schemeClr val="lt2"/>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638</Words>
  <Application>Microsoft Office PowerPoint</Application>
  <PresentationFormat>On-screen Show (16:9)</PresentationFormat>
  <Paragraphs>67</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Lora</vt:lpstr>
      <vt:lpstr>Arial</vt:lpstr>
      <vt:lpstr>Roboto</vt:lpstr>
      <vt:lpstr>Quattrocento Sans</vt:lpstr>
      <vt:lpstr>Viola template</vt:lpstr>
      <vt:lpstr>Team Bitlock </vt:lpstr>
      <vt:lpstr>Team Presentation</vt:lpstr>
      <vt:lpstr>Source Code Url</vt:lpstr>
      <vt:lpstr>Model Evaluation Parameters </vt:lpstr>
      <vt:lpstr>MODEL EVALUATION PARAMETERS</vt:lpstr>
      <vt:lpstr>OUR STARTUP PLAN</vt:lpstr>
      <vt:lpstr>PROBLEM STATEMENT </vt:lpstr>
      <vt:lpstr>HELP WE NEED FOR START UP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Bitlock </dc:title>
  <cp:lastModifiedBy>Kartik Srivastava</cp:lastModifiedBy>
  <cp:revision>2</cp:revision>
  <dcterms:modified xsi:type="dcterms:W3CDTF">2023-03-04T18:20:54Z</dcterms:modified>
</cp:coreProperties>
</file>